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1" r:id="rId2"/>
    <p:sldId id="267" r:id="rId3"/>
    <p:sldId id="268" r:id="rId4"/>
    <p:sldId id="272" r:id="rId5"/>
    <p:sldId id="270" r:id="rId6"/>
    <p:sldId id="271" r:id="rId7"/>
    <p:sldId id="276" r:id="rId8"/>
    <p:sldId id="273" r:id="rId9"/>
    <p:sldId id="274" r:id="rId10"/>
    <p:sldId id="278" r:id="rId11"/>
    <p:sldId id="279" r:id="rId12"/>
    <p:sldId id="277" r:id="rId13"/>
    <p:sldId id="27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706" autoAdjust="0"/>
  </p:normalViewPr>
  <p:slideViewPr>
    <p:cSldViewPr snapToGrid="0">
      <p:cViewPr varScale="1">
        <p:scale>
          <a:sx n="98" d="100"/>
          <a:sy n="98" d="100"/>
        </p:scale>
        <p:origin x="72" y="186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29A4-78C8-47AB-BA06-22CB45938951}" type="datetime1">
              <a:rPr lang="en-US" smtClean="0"/>
              <a:t>8/30/2024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4ACF-2D82-46F2-A8E9-23963AA34E86}" type="datetime1">
              <a:rPr lang="en-US" smtClean="0"/>
              <a:t>8/30/2024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B5B-21A0-4192-BF4C-38187F1A68D8}" type="datetime1">
              <a:rPr lang="en-US" smtClean="0"/>
              <a:t>8/30/2024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CF7C-B333-48E1-A4A6-83A3C8B73AC0}" type="datetime1">
              <a:rPr lang="en-US" smtClean="0"/>
              <a:t>8/30/2024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0762-5CBF-4210-AB54-376B091119F8}" type="datetime1">
              <a:rPr lang="en-US" smtClean="0"/>
              <a:t>8/30/2024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DB371-BF5F-4058-A212-1A908E4D2674}" type="datetime1">
              <a:rPr lang="en-US" smtClean="0"/>
              <a:t>8/30/2024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083B-90AA-48CF-BAD5-00AA24D7F288}" type="datetime1">
              <a:rPr lang="en-US" smtClean="0"/>
              <a:t>8/30/2024</a:t>
            </a:fld>
            <a:endParaRPr lang="en-US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5BAF629-ECA2-4CF3-B790-9D9BDED98269}" type="datetime1">
              <a:rPr lang="en-US" smtClean="0"/>
              <a:pPr/>
              <a:t>8/30/2024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B51B2453-8663-4C69-AF73-9FD7B1DEC5D0}" type="datetime1">
              <a:rPr lang="en-US" smtClean="0"/>
              <a:pPr/>
              <a:t>8/30/2024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o-RO" sz="6000" dirty="0" smtClean="0"/>
              <a:t>STATUTUL ELEVULUI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 dirty="0" smtClean="0"/>
              <a:t>O.M.E – 5707/ 01.08.2024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254" y="1037493"/>
            <a:ext cx="11315700" cy="53281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Art. 25. — </a:t>
            </a:r>
            <a:r>
              <a:rPr lang="en-US" sz="1400" b="1" dirty="0"/>
              <a:t>(1) </a:t>
            </a:r>
            <a:r>
              <a:rPr lang="en-US" sz="1400" b="1" dirty="0" err="1"/>
              <a:t>Exmatricularea</a:t>
            </a:r>
            <a:r>
              <a:rPr lang="en-US" sz="1400" b="1" dirty="0"/>
              <a:t> cu </a:t>
            </a:r>
            <a:r>
              <a:rPr lang="en-US" sz="1400" b="1" dirty="0" err="1"/>
              <a:t>drept</a:t>
            </a:r>
            <a:r>
              <a:rPr lang="en-US" sz="1400" b="1" dirty="0"/>
              <a:t> de </a:t>
            </a:r>
            <a:r>
              <a:rPr lang="en-US" sz="1400" b="1" dirty="0" err="1"/>
              <a:t>reînscriere</a:t>
            </a:r>
            <a:r>
              <a:rPr lang="en-US" sz="1400" b="1" dirty="0"/>
              <a:t> </a:t>
            </a:r>
            <a:r>
              <a:rPr lang="en-US" sz="1400" b="1" dirty="0" err="1"/>
              <a:t>în</a:t>
            </a:r>
            <a:r>
              <a:rPr lang="en-US" sz="1400" b="1" dirty="0"/>
              <a:t> </a:t>
            </a:r>
            <a:r>
              <a:rPr lang="en-US" sz="1400" b="1" dirty="0" err="1"/>
              <a:t>anul</a:t>
            </a:r>
            <a:r>
              <a:rPr lang="en-US" sz="1400" b="1" dirty="0"/>
              <a:t> </a:t>
            </a:r>
            <a:r>
              <a:rPr lang="en-US" sz="1400" b="1" dirty="0" err="1"/>
              <a:t>școlar</a:t>
            </a:r>
            <a:r>
              <a:rPr lang="en-US" sz="1400" b="1" dirty="0"/>
              <a:t> </a:t>
            </a:r>
            <a:r>
              <a:rPr lang="en-US" sz="1400" b="1" dirty="0" err="1"/>
              <a:t>următor</a:t>
            </a:r>
            <a:r>
              <a:rPr lang="en-US" sz="1400" b="1" dirty="0"/>
              <a:t> </a:t>
            </a:r>
            <a:r>
              <a:rPr lang="en-US" sz="1400" b="1" dirty="0" err="1"/>
              <a:t>în</a:t>
            </a:r>
            <a:r>
              <a:rPr lang="en-US" sz="1400" b="1" dirty="0"/>
              <a:t> </a:t>
            </a:r>
            <a:r>
              <a:rPr lang="en-US" sz="1400" b="1" dirty="0" err="1"/>
              <a:t>aceeași</a:t>
            </a:r>
            <a:r>
              <a:rPr lang="en-US" sz="1400" b="1" dirty="0"/>
              <a:t> </a:t>
            </a:r>
            <a:r>
              <a:rPr lang="en-US" sz="1400" b="1" dirty="0" err="1"/>
              <a:t>unitate</a:t>
            </a:r>
            <a:r>
              <a:rPr lang="en-US" sz="1400" b="1" dirty="0"/>
              <a:t> de </a:t>
            </a:r>
            <a:r>
              <a:rPr lang="en-US" sz="1400" b="1" dirty="0" err="1"/>
              <a:t>învățământ</a:t>
            </a:r>
            <a:r>
              <a:rPr lang="en-US" sz="1400" b="1" dirty="0"/>
              <a:t> </a:t>
            </a:r>
            <a:r>
              <a:rPr lang="en-US" sz="1400" b="1" dirty="0" err="1"/>
              <a:t>și</a:t>
            </a:r>
            <a:r>
              <a:rPr lang="en-US" sz="1400" b="1" dirty="0"/>
              <a:t> </a:t>
            </a:r>
            <a:r>
              <a:rPr lang="en-US" sz="1400" b="1" dirty="0" err="1"/>
              <a:t>în</a:t>
            </a:r>
            <a:r>
              <a:rPr lang="en-US" sz="1400" b="1" dirty="0"/>
              <a:t> </a:t>
            </a:r>
            <a:r>
              <a:rPr lang="en-US" sz="1400" b="1" dirty="0" err="1"/>
              <a:t>același</a:t>
            </a:r>
            <a:r>
              <a:rPr lang="en-US" sz="1400" b="1" dirty="0"/>
              <a:t> an de </a:t>
            </a:r>
            <a:r>
              <a:rPr lang="en-US" sz="1400" b="1" dirty="0" err="1"/>
              <a:t>studiu</a:t>
            </a:r>
            <a:r>
              <a:rPr lang="en-US" sz="1400" b="1" dirty="0"/>
              <a:t> se </a:t>
            </a:r>
            <a:r>
              <a:rPr lang="en-US" sz="1400" b="1" dirty="0" err="1"/>
              <a:t>aplică</a:t>
            </a:r>
            <a:r>
              <a:rPr lang="en-US" sz="1400" b="1" dirty="0"/>
              <a:t> </a:t>
            </a:r>
            <a:r>
              <a:rPr lang="en-US" sz="1400" b="1" dirty="0" err="1"/>
              <a:t>elevilor</a:t>
            </a:r>
            <a:r>
              <a:rPr lang="en-US" sz="1400" b="1" dirty="0"/>
              <a:t> din </a:t>
            </a:r>
            <a:r>
              <a:rPr lang="en-US" sz="1400" b="1" dirty="0" err="1"/>
              <a:t>învățământul</a:t>
            </a:r>
            <a:r>
              <a:rPr lang="en-US" sz="1400" b="1" dirty="0"/>
              <a:t> </a:t>
            </a:r>
            <a:r>
              <a:rPr lang="en-US" sz="1400" b="1" dirty="0" err="1"/>
              <a:t>gimnazial</a:t>
            </a:r>
            <a:r>
              <a:rPr lang="en-US" sz="1400" b="1" dirty="0"/>
              <a:t>, </a:t>
            </a:r>
            <a:r>
              <a:rPr lang="en-US" sz="1400" b="1" dirty="0" err="1"/>
              <a:t>liceal</a:t>
            </a:r>
            <a:r>
              <a:rPr lang="en-US" sz="1400" b="1" dirty="0"/>
              <a:t> </a:t>
            </a:r>
            <a:r>
              <a:rPr lang="en-US" sz="1400" b="1" dirty="0" err="1"/>
              <a:t>și</a:t>
            </a:r>
            <a:r>
              <a:rPr lang="en-US" sz="1400" b="1" dirty="0"/>
              <a:t> </a:t>
            </a:r>
            <a:r>
              <a:rPr lang="en-US" sz="1400" b="1" dirty="0" err="1"/>
              <a:t>postliceal</a:t>
            </a:r>
            <a:r>
              <a:rPr lang="en-US" sz="1400" b="1" dirty="0"/>
              <a:t> </a:t>
            </a:r>
            <a:r>
              <a:rPr lang="en-US" sz="1400" b="1" dirty="0" err="1"/>
              <a:t>pentru</a:t>
            </a:r>
            <a:r>
              <a:rPr lang="en-US" sz="1400" b="1" dirty="0"/>
              <a:t> </a:t>
            </a:r>
            <a:r>
              <a:rPr lang="en-US" sz="1400" b="1" dirty="0" err="1"/>
              <a:t>comiterea</a:t>
            </a:r>
            <a:r>
              <a:rPr lang="en-US" sz="1400" b="1" dirty="0"/>
              <a:t> </a:t>
            </a:r>
            <a:r>
              <a:rPr lang="en-US" sz="1400" b="1" dirty="0" err="1"/>
              <a:t>unor</a:t>
            </a:r>
            <a:r>
              <a:rPr lang="en-US" sz="1400" b="1" dirty="0"/>
              <a:t> </a:t>
            </a:r>
            <a:r>
              <a:rPr lang="en-US" sz="1400" b="1" dirty="0" err="1"/>
              <a:t>abateri</a:t>
            </a:r>
            <a:r>
              <a:rPr lang="en-US" sz="1400" b="1" dirty="0"/>
              <a:t> </a:t>
            </a:r>
            <a:r>
              <a:rPr lang="en-US" sz="1400" b="1" dirty="0" err="1"/>
              <a:t>deosebit</a:t>
            </a:r>
            <a:r>
              <a:rPr lang="en-US" sz="1400" b="1" dirty="0"/>
              <a:t> de grave, care au pus </a:t>
            </a:r>
            <a:r>
              <a:rPr lang="en-US" sz="1400" b="1" dirty="0" err="1"/>
              <a:t>în</a:t>
            </a:r>
            <a:r>
              <a:rPr lang="en-US" sz="1400" b="1" dirty="0"/>
              <a:t> </a:t>
            </a:r>
            <a:r>
              <a:rPr lang="en-US" sz="1400" b="1" dirty="0" err="1"/>
              <a:t>pericol</a:t>
            </a:r>
            <a:r>
              <a:rPr lang="en-US" sz="1400" b="1" dirty="0"/>
              <a:t> </a:t>
            </a:r>
            <a:r>
              <a:rPr lang="en-US" sz="1400" b="1" dirty="0" err="1"/>
              <a:t>siguranța</a:t>
            </a:r>
            <a:r>
              <a:rPr lang="en-US" sz="1400" b="1" dirty="0"/>
              <a:t> </a:t>
            </a:r>
            <a:r>
              <a:rPr lang="en-US" sz="1400" b="1" dirty="0" err="1"/>
              <a:t>elevilor</a:t>
            </a:r>
            <a:r>
              <a:rPr lang="en-US" sz="1400" b="1" dirty="0"/>
              <a:t> </a:t>
            </a:r>
            <a:r>
              <a:rPr lang="en-US" sz="1400" b="1" dirty="0" err="1"/>
              <a:t>sau</a:t>
            </a:r>
            <a:r>
              <a:rPr lang="en-US" sz="1400" b="1" dirty="0"/>
              <a:t> a </a:t>
            </a:r>
            <a:r>
              <a:rPr lang="en-US" sz="1400" b="1" dirty="0" err="1"/>
              <a:t>personalului</a:t>
            </a:r>
            <a:r>
              <a:rPr lang="en-US" sz="1400" b="1" dirty="0"/>
              <a:t> din </a:t>
            </a:r>
            <a:r>
              <a:rPr lang="en-US" sz="1400" b="1" dirty="0" err="1"/>
              <a:t>școală</a:t>
            </a:r>
            <a:r>
              <a:rPr lang="en-US" sz="1400" b="1" dirty="0"/>
              <a:t>. </a:t>
            </a:r>
            <a:endParaRPr lang="ro-RO" sz="14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(2) </a:t>
            </a:r>
            <a:r>
              <a:rPr lang="en-US" sz="1400" dirty="0" err="1"/>
              <a:t>Abaterea</a:t>
            </a:r>
            <a:r>
              <a:rPr lang="en-US" sz="1400" dirty="0"/>
              <a:t> </a:t>
            </a:r>
            <a:r>
              <a:rPr lang="en-US" sz="1400" dirty="0" err="1"/>
              <a:t>este</a:t>
            </a:r>
            <a:r>
              <a:rPr lang="en-US" sz="1400" dirty="0"/>
              <a:t> </a:t>
            </a:r>
            <a:r>
              <a:rPr lang="en-US" sz="1400" b="1" dirty="0" err="1"/>
              <a:t>cercetată</a:t>
            </a:r>
            <a:r>
              <a:rPr lang="en-US" sz="1400" dirty="0"/>
              <a:t> de </a:t>
            </a:r>
            <a:r>
              <a:rPr lang="en-US" sz="1400" dirty="0" err="1"/>
              <a:t>Comisia</a:t>
            </a:r>
            <a:r>
              <a:rPr lang="en-US" sz="1400" dirty="0"/>
              <a:t> </a:t>
            </a:r>
            <a:r>
              <a:rPr lang="en-US" sz="1400" dirty="0" err="1"/>
              <a:t>pentru</a:t>
            </a:r>
            <a:r>
              <a:rPr lang="en-US" sz="1400" dirty="0"/>
              <a:t> </a:t>
            </a:r>
            <a:r>
              <a:rPr lang="en-US" sz="1400" dirty="0" err="1"/>
              <a:t>prevenirea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combaterea</a:t>
            </a:r>
            <a:r>
              <a:rPr lang="en-US" sz="1400" dirty="0"/>
              <a:t> </a:t>
            </a:r>
            <a:r>
              <a:rPr lang="en-US" sz="1400" dirty="0" err="1"/>
              <a:t>violenței</a:t>
            </a:r>
            <a:r>
              <a:rPr lang="en-US" sz="1400" dirty="0"/>
              <a:t>, a </a:t>
            </a:r>
            <a:r>
              <a:rPr lang="en-US" sz="1400" dirty="0" err="1"/>
              <a:t>faptelor</a:t>
            </a:r>
            <a:r>
              <a:rPr lang="en-US" sz="1400" dirty="0"/>
              <a:t> de </a:t>
            </a:r>
            <a:r>
              <a:rPr lang="en-US" sz="1400" dirty="0" err="1"/>
              <a:t>corupție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discriminării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mediul</a:t>
            </a:r>
            <a:r>
              <a:rPr lang="en-US" sz="1400" dirty="0"/>
              <a:t> </a:t>
            </a:r>
            <a:r>
              <a:rPr lang="en-US" sz="1400" dirty="0" err="1"/>
              <a:t>școlar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promovarea</a:t>
            </a:r>
            <a:r>
              <a:rPr lang="en-US" sz="1400" dirty="0"/>
              <a:t> </a:t>
            </a:r>
            <a:r>
              <a:rPr lang="en-US" sz="1400" dirty="0" err="1"/>
              <a:t>interculturalității</a:t>
            </a:r>
            <a:r>
              <a:rPr lang="en-US" sz="1400" dirty="0"/>
              <a:t>, </a:t>
            </a:r>
            <a:r>
              <a:rPr lang="en-US" sz="1400" dirty="0" err="1"/>
              <a:t>constituită</a:t>
            </a:r>
            <a:r>
              <a:rPr lang="en-US" sz="1400" dirty="0"/>
              <a:t> la </a:t>
            </a:r>
            <a:r>
              <a:rPr lang="en-US" sz="1400" dirty="0" err="1"/>
              <a:t>nivelul</a:t>
            </a:r>
            <a:r>
              <a:rPr lang="en-US" sz="1400" dirty="0"/>
              <a:t> </a:t>
            </a:r>
            <a:r>
              <a:rPr lang="en-US" sz="1400" dirty="0" err="1"/>
              <a:t>unităților</a:t>
            </a:r>
            <a:r>
              <a:rPr lang="en-US" sz="1400" dirty="0"/>
              <a:t> de </a:t>
            </a:r>
            <a:r>
              <a:rPr lang="en-US" sz="1400" dirty="0" err="1"/>
              <a:t>învățământ</a:t>
            </a:r>
            <a:r>
              <a:rPr lang="en-US" sz="1400" dirty="0"/>
              <a:t> </a:t>
            </a:r>
            <a:r>
              <a:rPr lang="en-US" sz="1400" dirty="0" err="1"/>
              <a:t>preuniversitar</a:t>
            </a:r>
            <a:r>
              <a:rPr lang="en-US" sz="1400" dirty="0"/>
              <a:t> de stat,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baza</a:t>
            </a:r>
            <a:r>
              <a:rPr lang="en-US" sz="1400" dirty="0"/>
              <a:t> </a:t>
            </a:r>
            <a:r>
              <a:rPr lang="en-US" sz="1400" dirty="0" err="1"/>
              <a:t>hotărârii</a:t>
            </a:r>
            <a:r>
              <a:rPr lang="en-US" sz="1400" dirty="0"/>
              <a:t> </a:t>
            </a:r>
            <a:r>
              <a:rPr lang="en-US" sz="1400" dirty="0" err="1"/>
              <a:t>consiliului</a:t>
            </a:r>
            <a:r>
              <a:rPr lang="en-US" sz="1400" dirty="0"/>
              <a:t> de </a:t>
            </a:r>
            <a:r>
              <a:rPr lang="en-US" sz="1400" dirty="0" err="1"/>
              <a:t>administrație</a:t>
            </a:r>
            <a:r>
              <a:rPr lang="en-US" sz="1400" dirty="0"/>
              <a:t>, conform </a:t>
            </a:r>
            <a:r>
              <a:rPr lang="en-US" sz="1400" dirty="0" err="1"/>
              <a:t>prevederilor</a:t>
            </a:r>
            <a:r>
              <a:rPr lang="en-US" sz="1400" dirty="0"/>
              <a:t> </a:t>
            </a:r>
            <a:r>
              <a:rPr lang="en-US" sz="1400" dirty="0" err="1"/>
              <a:t>Regulamentului-cadru</a:t>
            </a:r>
            <a:r>
              <a:rPr lang="en-US" sz="1400" dirty="0"/>
              <a:t> de </a:t>
            </a:r>
            <a:r>
              <a:rPr lang="en-US" sz="1400" dirty="0" err="1"/>
              <a:t>organizare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funcționare</a:t>
            </a:r>
            <a:r>
              <a:rPr lang="en-US" sz="1400" dirty="0"/>
              <a:t> a </a:t>
            </a:r>
            <a:r>
              <a:rPr lang="en-US" sz="1400" dirty="0" err="1"/>
              <a:t>unităților</a:t>
            </a:r>
            <a:r>
              <a:rPr lang="en-US" sz="1400" dirty="0"/>
              <a:t> de </a:t>
            </a:r>
            <a:r>
              <a:rPr lang="en-US" sz="1400" dirty="0" err="1"/>
              <a:t>învățământ</a:t>
            </a:r>
            <a:r>
              <a:rPr lang="en-US" sz="1400" dirty="0"/>
              <a:t> </a:t>
            </a:r>
            <a:r>
              <a:rPr lang="en-US" sz="1400" dirty="0" err="1"/>
              <a:t>preuniversitar</a:t>
            </a:r>
            <a:r>
              <a:rPr lang="en-US" sz="1400" dirty="0"/>
              <a:t> (ROFUIP), care </a:t>
            </a:r>
            <a:r>
              <a:rPr lang="en-US" sz="1400" b="1" dirty="0" err="1"/>
              <a:t>propune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sancțiunea</a:t>
            </a:r>
            <a:r>
              <a:rPr lang="en-US" sz="1400" dirty="0"/>
              <a:t>. </a:t>
            </a:r>
            <a:endParaRPr lang="ro-RO" sz="1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rgbClr val="FF0000"/>
                </a:solidFill>
              </a:rPr>
              <a:t>(3) </a:t>
            </a:r>
            <a:r>
              <a:rPr lang="en-US" sz="1400" dirty="0" err="1">
                <a:solidFill>
                  <a:srgbClr val="FF0000"/>
                </a:solidFill>
              </a:rPr>
              <a:t>Sancțiunea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însoțită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scăderea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notei</a:t>
            </a:r>
            <a:r>
              <a:rPr lang="en-US" sz="1400" dirty="0">
                <a:solidFill>
                  <a:srgbClr val="FF0000"/>
                </a:solidFill>
              </a:rPr>
              <a:t> la </a:t>
            </a:r>
            <a:r>
              <a:rPr lang="en-US" sz="1400" dirty="0" err="1">
                <a:solidFill>
                  <a:srgbClr val="FF0000"/>
                </a:solidFill>
              </a:rPr>
              <a:t>purtare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este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aprobată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consiliul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profesoral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și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aplicată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profesorul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diriginte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și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directorul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unității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învățământ</a:t>
            </a:r>
            <a:r>
              <a:rPr lang="en-US" sz="1400" dirty="0">
                <a:solidFill>
                  <a:srgbClr val="FF0000"/>
                </a:solidFill>
              </a:rPr>
              <a:t>. </a:t>
            </a:r>
            <a:endParaRPr lang="ro-RO" sz="1400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rgbClr val="FF0000"/>
                </a:solidFill>
              </a:rPr>
              <a:t>(4) </a:t>
            </a:r>
            <a:r>
              <a:rPr lang="en-US" sz="1400" dirty="0" err="1">
                <a:solidFill>
                  <a:srgbClr val="FF0000"/>
                </a:solidFill>
              </a:rPr>
              <a:t>În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cazul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contestării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sancțiunii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aceasta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este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soluționată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consiliul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administrație</a:t>
            </a:r>
            <a:r>
              <a:rPr lang="en-US" sz="1400" dirty="0">
                <a:solidFill>
                  <a:srgbClr val="FF0000"/>
                </a:solidFill>
              </a:rPr>
              <a:t> al </a:t>
            </a:r>
            <a:r>
              <a:rPr lang="en-US" sz="1400" dirty="0" err="1">
                <a:solidFill>
                  <a:srgbClr val="FF0000"/>
                </a:solidFill>
              </a:rPr>
              <a:t>unității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învăță</a:t>
            </a:r>
            <a:r>
              <a:rPr lang="en-US" sz="1400" dirty="0" err="1"/>
              <a:t>mânt</a:t>
            </a:r>
            <a:r>
              <a:rPr lang="en-US" sz="1400" dirty="0"/>
              <a:t>. </a:t>
            </a:r>
            <a:endParaRPr lang="ro-RO" sz="1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(5) </a:t>
            </a:r>
            <a:r>
              <a:rPr lang="en-US" sz="1400" dirty="0" err="1"/>
              <a:t>Sancțiunea</a:t>
            </a:r>
            <a:r>
              <a:rPr lang="en-US" sz="1400" dirty="0"/>
              <a:t> se </a:t>
            </a:r>
            <a:r>
              <a:rPr lang="en-US" sz="1400" dirty="0" err="1"/>
              <a:t>consemnează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catalogul</a:t>
            </a:r>
            <a:r>
              <a:rPr lang="en-US" sz="1400" dirty="0"/>
              <a:t> </a:t>
            </a:r>
            <a:r>
              <a:rPr lang="en-US" sz="1400" dirty="0" err="1"/>
              <a:t>clasei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registrul</a:t>
            </a:r>
            <a:r>
              <a:rPr lang="en-US" sz="1400" dirty="0"/>
              <a:t> </a:t>
            </a:r>
            <a:r>
              <a:rPr lang="en-US" sz="1400" dirty="0" err="1"/>
              <a:t>matricol</a:t>
            </a:r>
            <a:r>
              <a:rPr lang="en-US" sz="1400" dirty="0"/>
              <a:t>, </a:t>
            </a:r>
            <a:r>
              <a:rPr lang="en-US" sz="1400" dirty="0" err="1"/>
              <a:t>iar</a:t>
            </a:r>
            <a:r>
              <a:rPr lang="en-US" sz="1400" dirty="0"/>
              <a:t> </a:t>
            </a:r>
            <a:r>
              <a:rPr lang="en-US" sz="1400" dirty="0" err="1"/>
              <a:t>procesul</a:t>
            </a:r>
            <a:r>
              <a:rPr lang="en-US" sz="1400" dirty="0"/>
              <a:t>-verbal </a:t>
            </a:r>
            <a:r>
              <a:rPr lang="en-US" sz="1400" dirty="0" err="1"/>
              <a:t>aferent</a:t>
            </a:r>
            <a:r>
              <a:rPr lang="en-US" sz="1400" dirty="0"/>
              <a:t> </a:t>
            </a:r>
            <a:r>
              <a:rPr lang="en-US" sz="1400" dirty="0" err="1"/>
              <a:t>sancțiunii</a:t>
            </a:r>
            <a:r>
              <a:rPr lang="en-US" sz="1400" dirty="0"/>
              <a:t> </a:t>
            </a:r>
            <a:r>
              <a:rPr lang="en-US" sz="1400" dirty="0" err="1"/>
              <a:t>este</a:t>
            </a:r>
            <a:r>
              <a:rPr lang="en-US" sz="1400" dirty="0"/>
              <a:t> </a:t>
            </a:r>
            <a:r>
              <a:rPr lang="en-US" sz="1400" dirty="0" err="1"/>
              <a:t>consemnat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registrul</a:t>
            </a:r>
            <a:r>
              <a:rPr lang="en-US" sz="1400" dirty="0"/>
              <a:t> de </a:t>
            </a:r>
            <a:r>
              <a:rPr lang="en-US" sz="1400" dirty="0" err="1"/>
              <a:t>procese-verbale</a:t>
            </a:r>
            <a:r>
              <a:rPr lang="en-US" sz="1400" dirty="0"/>
              <a:t> al </a:t>
            </a:r>
            <a:r>
              <a:rPr lang="en-US" sz="1400" dirty="0" err="1"/>
              <a:t>consiliului</a:t>
            </a:r>
            <a:r>
              <a:rPr lang="en-US" sz="1400" dirty="0"/>
              <a:t> </a:t>
            </a:r>
            <a:r>
              <a:rPr lang="en-US" sz="1400" dirty="0" err="1"/>
              <a:t>profesoral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al </a:t>
            </a:r>
            <a:r>
              <a:rPr lang="en-US" sz="1400" dirty="0" err="1"/>
              <a:t>consiliului</a:t>
            </a:r>
            <a:r>
              <a:rPr lang="en-US" sz="1400" dirty="0"/>
              <a:t> de </a:t>
            </a:r>
            <a:r>
              <a:rPr lang="en-US" sz="1400" dirty="0" err="1"/>
              <a:t>administrație</a:t>
            </a:r>
            <a:r>
              <a:rPr lang="en-US" sz="1400" dirty="0"/>
              <a:t> al </a:t>
            </a:r>
            <a:r>
              <a:rPr lang="en-US" sz="1400" dirty="0" err="1"/>
              <a:t>unității</a:t>
            </a:r>
            <a:r>
              <a:rPr lang="en-US" sz="1400" dirty="0"/>
              <a:t> de </a:t>
            </a:r>
            <a:r>
              <a:rPr lang="en-US" sz="1400" dirty="0" err="1"/>
              <a:t>învățământ</a:t>
            </a:r>
            <a:r>
              <a:rPr lang="en-US" sz="1400" dirty="0"/>
              <a:t>.</a:t>
            </a:r>
            <a:endParaRPr lang="ro-RO" sz="1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</a:rPr>
              <a:t>(6) </a:t>
            </a:r>
            <a:r>
              <a:rPr lang="en-US" sz="1400" dirty="0" err="1">
                <a:solidFill>
                  <a:srgbClr val="FF0000"/>
                </a:solidFill>
              </a:rPr>
              <a:t>Documentul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referitor</a:t>
            </a:r>
            <a:r>
              <a:rPr lang="en-US" sz="1400" dirty="0">
                <a:solidFill>
                  <a:srgbClr val="FF0000"/>
                </a:solidFill>
              </a:rPr>
              <a:t> la </a:t>
            </a:r>
            <a:r>
              <a:rPr lang="en-US" sz="1400" dirty="0" err="1">
                <a:solidFill>
                  <a:srgbClr val="FF0000"/>
                </a:solidFill>
              </a:rPr>
              <a:t>exmatricularea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elevului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este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înmânat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b="1" dirty="0"/>
              <a:t>de </a:t>
            </a:r>
            <a:r>
              <a:rPr lang="en-US" sz="1400" b="1" dirty="0" err="1"/>
              <a:t>către</a:t>
            </a:r>
            <a:r>
              <a:rPr lang="en-US" sz="1400" b="1" dirty="0"/>
              <a:t> </a:t>
            </a:r>
            <a:r>
              <a:rPr lang="en-US" sz="1400" b="1" dirty="0" err="1"/>
              <a:t>directorul</a:t>
            </a:r>
            <a:r>
              <a:rPr lang="en-US" sz="1400" b="1" dirty="0"/>
              <a:t> </a:t>
            </a:r>
            <a:r>
              <a:rPr lang="en-US" sz="1400" b="1" dirty="0" err="1"/>
              <a:t>unității</a:t>
            </a:r>
            <a:r>
              <a:rPr lang="en-US" sz="1400" b="1" dirty="0"/>
              <a:t> de </a:t>
            </a:r>
            <a:r>
              <a:rPr lang="en-US" sz="1400" b="1" dirty="0" err="1"/>
              <a:t>învățământ</a:t>
            </a:r>
            <a:r>
              <a:rPr lang="en-US" sz="1400" b="1" dirty="0"/>
              <a:t> </a:t>
            </a:r>
            <a:r>
              <a:rPr lang="en-US" sz="1400" dirty="0" err="1">
                <a:solidFill>
                  <a:srgbClr val="FF0000"/>
                </a:solidFill>
              </a:rPr>
              <a:t>elevului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sau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părintelui</a:t>
            </a:r>
            <a:r>
              <a:rPr lang="ro-RO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/</a:t>
            </a:r>
            <a:r>
              <a:rPr lang="en-US" sz="1400" dirty="0" err="1">
                <a:solidFill>
                  <a:srgbClr val="FF0000"/>
                </a:solidFill>
              </a:rPr>
              <a:t>reprezentantului</a:t>
            </a:r>
            <a:r>
              <a:rPr lang="en-US" sz="1400" dirty="0">
                <a:solidFill>
                  <a:srgbClr val="FF0000"/>
                </a:solidFill>
              </a:rPr>
              <a:t> legal, </a:t>
            </a:r>
            <a:r>
              <a:rPr lang="en-US" sz="1400" dirty="0" err="1">
                <a:solidFill>
                  <a:srgbClr val="FF0000"/>
                </a:solidFill>
              </a:rPr>
              <a:t>pentru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elevii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minori</a:t>
            </a:r>
            <a:r>
              <a:rPr lang="en-US" sz="1400" dirty="0">
                <a:solidFill>
                  <a:srgbClr val="FF0000"/>
                </a:solidFill>
              </a:rPr>
              <a:t>, personal, sub </a:t>
            </a:r>
            <a:r>
              <a:rPr lang="en-US" sz="1400" dirty="0" err="1">
                <a:solidFill>
                  <a:srgbClr val="FF0000"/>
                </a:solidFill>
              </a:rPr>
              <a:t>semnătură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sau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în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situația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în</a:t>
            </a:r>
            <a:r>
              <a:rPr lang="en-US" sz="1400" dirty="0">
                <a:solidFill>
                  <a:srgbClr val="FF0000"/>
                </a:solidFill>
              </a:rPr>
              <a:t> care </a:t>
            </a:r>
            <a:r>
              <a:rPr lang="en-US" sz="1400" dirty="0" err="1">
                <a:solidFill>
                  <a:srgbClr val="FF0000"/>
                </a:solidFill>
              </a:rPr>
              <a:t>acest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lucru</a:t>
            </a:r>
            <a:r>
              <a:rPr lang="en-US" sz="1400" dirty="0">
                <a:solidFill>
                  <a:srgbClr val="FF0000"/>
                </a:solidFill>
              </a:rPr>
              <a:t> nu </a:t>
            </a:r>
            <a:r>
              <a:rPr lang="en-US" sz="1400" dirty="0" err="1">
                <a:solidFill>
                  <a:srgbClr val="FF0000"/>
                </a:solidFill>
              </a:rPr>
              <a:t>este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posibil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este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trimis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prin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poștă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sau</a:t>
            </a:r>
            <a:r>
              <a:rPr lang="en-US" sz="1400" dirty="0">
                <a:solidFill>
                  <a:srgbClr val="FF0000"/>
                </a:solidFill>
              </a:rPr>
              <a:t> e-mail, cu </a:t>
            </a:r>
            <a:r>
              <a:rPr lang="en-US" sz="1400" dirty="0" err="1">
                <a:solidFill>
                  <a:srgbClr val="FF0000"/>
                </a:solidFill>
              </a:rPr>
              <a:t>confirmare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primire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în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termen</a:t>
            </a:r>
            <a:r>
              <a:rPr lang="en-US" sz="1400" dirty="0">
                <a:solidFill>
                  <a:srgbClr val="FF0000"/>
                </a:solidFill>
              </a:rPr>
              <a:t> de 5 </a:t>
            </a:r>
            <a:r>
              <a:rPr lang="en-US" sz="1400" dirty="0" err="1">
                <a:solidFill>
                  <a:srgbClr val="FF0000"/>
                </a:solidFill>
              </a:rPr>
              <a:t>zile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lucrătoare</a:t>
            </a:r>
            <a:r>
              <a:rPr lang="en-US" sz="1400" dirty="0"/>
              <a:t>. </a:t>
            </a:r>
            <a:endParaRPr lang="ro-RO" sz="1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(7) </a:t>
            </a:r>
            <a:r>
              <a:rPr lang="en-US" sz="1400" dirty="0" err="1"/>
              <a:t>Elevii</a:t>
            </a:r>
            <a:r>
              <a:rPr lang="en-US" sz="1400" dirty="0"/>
              <a:t> </a:t>
            </a:r>
            <a:r>
              <a:rPr lang="en-US" sz="1400" dirty="0" err="1"/>
              <a:t>reînscriși</a:t>
            </a:r>
            <a:r>
              <a:rPr lang="en-US" sz="1400" dirty="0"/>
              <a:t> au </a:t>
            </a:r>
            <a:r>
              <a:rPr lang="en-US" sz="1400" dirty="0" err="1"/>
              <a:t>dreptul</a:t>
            </a:r>
            <a:r>
              <a:rPr lang="en-US" sz="1400" dirty="0"/>
              <a:t> de a </a:t>
            </a:r>
            <a:r>
              <a:rPr lang="en-US" sz="1400" dirty="0" err="1"/>
              <a:t>beneficia</a:t>
            </a:r>
            <a:r>
              <a:rPr lang="en-US" sz="1400" dirty="0"/>
              <a:t> de </a:t>
            </a:r>
            <a:r>
              <a:rPr lang="en-US" sz="1400" dirty="0" err="1"/>
              <a:t>sprijin</a:t>
            </a:r>
            <a:r>
              <a:rPr lang="en-US" sz="1400" dirty="0"/>
              <a:t> </a:t>
            </a:r>
            <a:r>
              <a:rPr lang="en-US" sz="1400" dirty="0" err="1"/>
              <a:t>suplimentar</a:t>
            </a:r>
            <a:r>
              <a:rPr lang="en-US" sz="1400" dirty="0"/>
              <a:t> din </a:t>
            </a:r>
            <a:r>
              <a:rPr lang="en-US" sz="1400" dirty="0" err="1"/>
              <a:t>partea</a:t>
            </a:r>
            <a:r>
              <a:rPr lang="en-US" sz="1400" dirty="0"/>
              <a:t> </a:t>
            </a:r>
            <a:r>
              <a:rPr lang="en-US" sz="1400" dirty="0" err="1"/>
              <a:t>cadrelor</a:t>
            </a:r>
            <a:r>
              <a:rPr lang="en-US" sz="1400" dirty="0"/>
              <a:t> </a:t>
            </a:r>
            <a:r>
              <a:rPr lang="en-US" sz="1400" dirty="0" err="1"/>
              <a:t>didactice</a:t>
            </a:r>
            <a:r>
              <a:rPr lang="en-US" sz="1400" dirty="0"/>
              <a:t> </a:t>
            </a:r>
            <a:r>
              <a:rPr lang="en-US" sz="1400" dirty="0" err="1"/>
              <a:t>pentru</a:t>
            </a:r>
            <a:r>
              <a:rPr lang="en-US" sz="1400" dirty="0"/>
              <a:t> a fi </a:t>
            </a:r>
            <a:r>
              <a:rPr lang="en-US" sz="1400" dirty="0" err="1"/>
              <a:t>reintegrați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colectivul</a:t>
            </a:r>
            <a:r>
              <a:rPr lang="en-US" sz="1400" dirty="0"/>
              <a:t> </a:t>
            </a:r>
            <a:r>
              <a:rPr lang="en-US" sz="1400" dirty="0" err="1"/>
              <a:t>clasei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activitățile</a:t>
            </a:r>
            <a:r>
              <a:rPr lang="en-US" sz="1400" dirty="0"/>
              <a:t> de </a:t>
            </a:r>
            <a:r>
              <a:rPr lang="en-US" sz="1400" dirty="0" err="1" smtClean="0"/>
              <a:t>predare-învățare-evaluare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5658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745" y="808892"/>
            <a:ext cx="11051931" cy="542485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Art. 26. — (1) </a:t>
            </a:r>
            <a:r>
              <a:rPr lang="en-US" sz="1400" b="1" dirty="0" err="1"/>
              <a:t>Exmatricularea</a:t>
            </a:r>
            <a:r>
              <a:rPr lang="en-US" sz="1400" b="1" dirty="0"/>
              <a:t> cu </a:t>
            </a:r>
            <a:r>
              <a:rPr lang="en-US" sz="1400" b="1" dirty="0" err="1"/>
              <a:t>drept</a:t>
            </a:r>
            <a:r>
              <a:rPr lang="en-US" sz="1400" b="1" dirty="0"/>
              <a:t> de </a:t>
            </a:r>
            <a:r>
              <a:rPr lang="en-US" sz="1400" b="1" dirty="0" err="1"/>
              <a:t>reînscriere</a:t>
            </a:r>
            <a:r>
              <a:rPr lang="en-US" sz="1400" b="1" dirty="0"/>
              <a:t> </a:t>
            </a:r>
            <a:r>
              <a:rPr lang="en-US" sz="1400" b="1" dirty="0" err="1"/>
              <a:t>în</a:t>
            </a:r>
            <a:r>
              <a:rPr lang="en-US" sz="1400" b="1" dirty="0"/>
              <a:t> </a:t>
            </a:r>
            <a:r>
              <a:rPr lang="en-US" sz="1400" b="1" dirty="0" err="1"/>
              <a:t>anul</a:t>
            </a:r>
            <a:r>
              <a:rPr lang="en-US" sz="1400" b="1" dirty="0"/>
              <a:t> </a:t>
            </a:r>
            <a:r>
              <a:rPr lang="en-US" sz="1400" b="1" dirty="0" err="1"/>
              <a:t>școlar</a:t>
            </a:r>
            <a:r>
              <a:rPr lang="en-US" sz="1400" b="1" dirty="0"/>
              <a:t> </a:t>
            </a:r>
            <a:r>
              <a:rPr lang="en-US" sz="1400" b="1" dirty="0" err="1"/>
              <a:t>următor</a:t>
            </a:r>
            <a:r>
              <a:rPr lang="en-US" sz="1400" b="1" dirty="0"/>
              <a:t> </a:t>
            </a:r>
            <a:r>
              <a:rPr lang="en-US" sz="1400" b="1" dirty="0" err="1"/>
              <a:t>în</a:t>
            </a:r>
            <a:r>
              <a:rPr lang="en-US" sz="1400" b="1" dirty="0"/>
              <a:t> </a:t>
            </a:r>
            <a:r>
              <a:rPr lang="en-US" sz="1400" b="1" dirty="0" err="1"/>
              <a:t>altă</a:t>
            </a:r>
            <a:r>
              <a:rPr lang="en-US" sz="1400" b="1" dirty="0"/>
              <a:t> </a:t>
            </a:r>
            <a:r>
              <a:rPr lang="en-US" sz="1400" b="1" dirty="0" err="1"/>
              <a:t>unitate</a:t>
            </a:r>
            <a:r>
              <a:rPr lang="en-US" sz="1400" b="1" dirty="0"/>
              <a:t> de </a:t>
            </a:r>
            <a:r>
              <a:rPr lang="en-US" sz="1400" b="1" dirty="0" err="1"/>
              <a:t>învățământ</a:t>
            </a:r>
            <a:r>
              <a:rPr lang="en-US" sz="1400" b="1" dirty="0"/>
              <a:t> </a:t>
            </a:r>
            <a:r>
              <a:rPr lang="en-US" sz="1400" b="1" dirty="0" err="1"/>
              <a:t>și</a:t>
            </a:r>
            <a:r>
              <a:rPr lang="en-US" sz="1400" b="1" dirty="0"/>
              <a:t> </a:t>
            </a:r>
            <a:r>
              <a:rPr lang="en-US" sz="1400" b="1" dirty="0" err="1"/>
              <a:t>în</a:t>
            </a:r>
            <a:r>
              <a:rPr lang="en-US" sz="1400" b="1" dirty="0"/>
              <a:t> </a:t>
            </a:r>
            <a:r>
              <a:rPr lang="en-US" sz="1400" b="1" dirty="0" err="1"/>
              <a:t>același</a:t>
            </a:r>
            <a:r>
              <a:rPr lang="en-US" sz="1400" b="1" dirty="0"/>
              <a:t> an de </a:t>
            </a:r>
            <a:r>
              <a:rPr lang="en-US" sz="1400" b="1" dirty="0" err="1"/>
              <a:t>studiu</a:t>
            </a:r>
            <a:r>
              <a:rPr lang="en-US" sz="1400" b="1" dirty="0"/>
              <a:t> se </a:t>
            </a:r>
            <a:r>
              <a:rPr lang="en-US" sz="1400" b="1" dirty="0" err="1"/>
              <a:t>aplică</a:t>
            </a:r>
            <a:r>
              <a:rPr lang="en-US" sz="1400" b="1" dirty="0"/>
              <a:t> </a:t>
            </a:r>
            <a:r>
              <a:rPr lang="en-US" sz="1400" b="1" dirty="0" err="1"/>
              <a:t>elevilor</a:t>
            </a:r>
            <a:r>
              <a:rPr lang="en-US" sz="1400" b="1" dirty="0"/>
              <a:t> din </a:t>
            </a:r>
            <a:r>
              <a:rPr lang="en-US" sz="1400" b="1" dirty="0" err="1"/>
              <a:t>învățământul</a:t>
            </a:r>
            <a:r>
              <a:rPr lang="en-US" sz="1400" b="1" dirty="0"/>
              <a:t> </a:t>
            </a:r>
            <a:r>
              <a:rPr lang="en-US" sz="1400" b="1" dirty="0" err="1"/>
              <a:t>gimnazial</a:t>
            </a:r>
            <a:r>
              <a:rPr lang="en-US" sz="1400" b="1" dirty="0"/>
              <a:t>, </a:t>
            </a:r>
            <a:r>
              <a:rPr lang="en-US" sz="1400" b="1" dirty="0" err="1"/>
              <a:t>liceal</a:t>
            </a:r>
            <a:r>
              <a:rPr lang="en-US" sz="1400" b="1" dirty="0"/>
              <a:t> </a:t>
            </a:r>
            <a:r>
              <a:rPr lang="en-US" sz="1400" b="1" dirty="0" err="1"/>
              <a:t>și</a:t>
            </a:r>
            <a:r>
              <a:rPr lang="en-US" sz="1400" b="1" dirty="0"/>
              <a:t> </a:t>
            </a:r>
            <a:r>
              <a:rPr lang="en-US" sz="1400" b="1" dirty="0" err="1"/>
              <a:t>postliceal</a:t>
            </a:r>
            <a:r>
              <a:rPr lang="en-US" sz="1400" b="1" dirty="0"/>
              <a:t> care au </a:t>
            </a:r>
            <a:r>
              <a:rPr lang="en-US" sz="1400" b="1" dirty="0" err="1"/>
              <a:t>fost</a:t>
            </a:r>
            <a:r>
              <a:rPr lang="en-US" sz="1400" b="1" dirty="0"/>
              <a:t> </a:t>
            </a:r>
            <a:r>
              <a:rPr lang="en-US" sz="1400" b="1" dirty="0" err="1"/>
              <a:t>exmatriculați</a:t>
            </a:r>
            <a:r>
              <a:rPr lang="en-US" sz="1400" b="1" dirty="0"/>
              <a:t> </a:t>
            </a:r>
            <a:r>
              <a:rPr lang="en-US" sz="1400" b="1" dirty="0" err="1"/>
              <a:t>pentru</a:t>
            </a:r>
            <a:r>
              <a:rPr lang="en-US" sz="1400" b="1" dirty="0"/>
              <a:t> </a:t>
            </a:r>
            <a:r>
              <a:rPr lang="en-US" sz="1400" b="1" dirty="0" err="1"/>
              <a:t>comiterea</a:t>
            </a:r>
            <a:r>
              <a:rPr lang="en-US" sz="1400" b="1" dirty="0"/>
              <a:t> </a:t>
            </a:r>
            <a:r>
              <a:rPr lang="en-US" sz="1400" b="1" dirty="0" err="1"/>
              <a:t>unor</a:t>
            </a:r>
            <a:r>
              <a:rPr lang="en-US" sz="1400" b="1" dirty="0"/>
              <a:t> </a:t>
            </a:r>
            <a:r>
              <a:rPr lang="en-US" sz="1400" b="1" dirty="0" err="1"/>
              <a:t>abateri</a:t>
            </a:r>
            <a:r>
              <a:rPr lang="en-US" sz="1400" b="1" dirty="0"/>
              <a:t> </a:t>
            </a:r>
            <a:r>
              <a:rPr lang="en-US" sz="1400" b="1" dirty="0" err="1"/>
              <a:t>deosebit</a:t>
            </a:r>
            <a:r>
              <a:rPr lang="en-US" sz="1400" b="1" dirty="0"/>
              <a:t> de grave, care au pus </a:t>
            </a:r>
            <a:r>
              <a:rPr lang="en-US" sz="1400" b="1" dirty="0" err="1"/>
              <a:t>în</a:t>
            </a:r>
            <a:r>
              <a:rPr lang="en-US" sz="1400" b="1" dirty="0"/>
              <a:t> </a:t>
            </a:r>
            <a:r>
              <a:rPr lang="en-US" sz="1400" b="1" dirty="0" err="1"/>
              <a:t>pericol</a:t>
            </a:r>
            <a:r>
              <a:rPr lang="en-US" sz="1400" b="1" dirty="0"/>
              <a:t> </a:t>
            </a:r>
            <a:r>
              <a:rPr lang="en-US" sz="1400" b="1" dirty="0" err="1"/>
              <a:t>siguranța</a:t>
            </a:r>
            <a:r>
              <a:rPr lang="en-US" sz="1400" b="1" dirty="0"/>
              <a:t> </a:t>
            </a:r>
            <a:r>
              <a:rPr lang="en-US" sz="1400" b="1" dirty="0" err="1"/>
              <a:t>elevilor</a:t>
            </a:r>
            <a:r>
              <a:rPr lang="en-US" sz="1400" b="1" dirty="0"/>
              <a:t> </a:t>
            </a:r>
            <a:r>
              <a:rPr lang="en-US" sz="1400" b="1" dirty="0" err="1"/>
              <a:t>sau</a:t>
            </a:r>
            <a:r>
              <a:rPr lang="en-US" sz="1400" b="1" dirty="0"/>
              <a:t> a </a:t>
            </a:r>
            <a:r>
              <a:rPr lang="en-US" sz="1400" b="1" dirty="0" err="1"/>
              <a:t>personalului</a:t>
            </a:r>
            <a:r>
              <a:rPr lang="en-US" sz="1400" b="1" dirty="0"/>
              <a:t> din </a:t>
            </a:r>
            <a:r>
              <a:rPr lang="en-US" sz="1400" b="1" dirty="0" err="1"/>
              <a:t>școală</a:t>
            </a:r>
            <a:r>
              <a:rPr lang="en-US" sz="1400" b="1" dirty="0"/>
              <a:t> </a:t>
            </a:r>
            <a:r>
              <a:rPr lang="en-US" sz="1400" b="1" dirty="0" err="1"/>
              <a:t>și</a:t>
            </a:r>
            <a:r>
              <a:rPr lang="en-US" sz="1400" b="1" dirty="0"/>
              <a:t> care, </a:t>
            </a:r>
            <a:r>
              <a:rPr lang="en-US" sz="1400" b="1" dirty="0" err="1"/>
              <a:t>în</a:t>
            </a:r>
            <a:r>
              <a:rPr lang="en-US" sz="1400" b="1" dirty="0"/>
              <a:t> </a:t>
            </a:r>
            <a:r>
              <a:rPr lang="en-US" sz="1400" b="1" dirty="0" err="1"/>
              <a:t>urma</a:t>
            </a:r>
            <a:r>
              <a:rPr lang="en-US" sz="1400" b="1" dirty="0"/>
              <a:t> </a:t>
            </a:r>
            <a:r>
              <a:rPr lang="en-US" sz="1400" b="1" dirty="0" err="1"/>
              <a:t>evaluării</a:t>
            </a:r>
            <a:r>
              <a:rPr lang="en-US" sz="1400" b="1" dirty="0"/>
              <a:t> </a:t>
            </a:r>
            <a:r>
              <a:rPr lang="en-US" sz="1400" b="1" dirty="0" err="1"/>
              <a:t>realizate</a:t>
            </a:r>
            <a:r>
              <a:rPr lang="en-US" sz="1400" b="1" dirty="0"/>
              <a:t> de </a:t>
            </a:r>
            <a:r>
              <a:rPr lang="en-US" sz="1400" b="1" dirty="0" err="1"/>
              <a:t>consilierul</a:t>
            </a:r>
            <a:r>
              <a:rPr lang="en-US" sz="1400" b="1" dirty="0"/>
              <a:t> </a:t>
            </a:r>
            <a:r>
              <a:rPr lang="en-US" sz="1400" b="1" dirty="0" err="1"/>
              <a:t>școlar</a:t>
            </a:r>
            <a:r>
              <a:rPr lang="en-US" sz="1400" b="1" dirty="0"/>
              <a:t> </a:t>
            </a:r>
            <a:r>
              <a:rPr lang="en-US" sz="1400" b="1" dirty="0" err="1"/>
              <a:t>după</a:t>
            </a:r>
            <a:r>
              <a:rPr lang="en-US" sz="1400" b="1" dirty="0"/>
              <a:t> </a:t>
            </a:r>
            <a:r>
              <a:rPr lang="en-US" sz="1400" b="1" dirty="0" err="1"/>
              <a:t>perioada</a:t>
            </a:r>
            <a:r>
              <a:rPr lang="en-US" sz="1400" b="1" dirty="0"/>
              <a:t> de </a:t>
            </a:r>
            <a:r>
              <a:rPr lang="en-US" sz="1400" b="1" dirty="0" err="1"/>
              <a:t>exmatriculare</a:t>
            </a:r>
            <a:r>
              <a:rPr lang="en-US" sz="1400" b="1" dirty="0"/>
              <a:t>, </a:t>
            </a:r>
            <a:r>
              <a:rPr lang="en-US" sz="1400" b="1" dirty="0" err="1" smtClean="0"/>
              <a:t>dovedesc</a:t>
            </a:r>
            <a:r>
              <a:rPr lang="en-US" sz="1400" b="1" dirty="0" smtClean="0"/>
              <a:t> </a:t>
            </a:r>
            <a:r>
              <a:rPr lang="en-US" sz="1400" b="1" dirty="0" err="1"/>
              <a:t>incapacitatea</a:t>
            </a:r>
            <a:r>
              <a:rPr lang="en-US" sz="1400" b="1" dirty="0"/>
              <a:t> de a se </a:t>
            </a:r>
            <a:r>
              <a:rPr lang="en-US" sz="1400" b="1" dirty="0" err="1"/>
              <a:t>reintegra</a:t>
            </a:r>
            <a:r>
              <a:rPr lang="en-US" sz="1400" b="1" dirty="0"/>
              <a:t> </a:t>
            </a:r>
            <a:r>
              <a:rPr lang="en-US" sz="1400" b="1" dirty="0" err="1"/>
              <a:t>în</a:t>
            </a:r>
            <a:r>
              <a:rPr lang="en-US" sz="1400" b="1" dirty="0"/>
              <a:t> </a:t>
            </a:r>
            <a:r>
              <a:rPr lang="en-US" sz="1400" b="1" dirty="0" err="1"/>
              <a:t>același</a:t>
            </a:r>
            <a:r>
              <a:rPr lang="en-US" sz="1400" b="1" dirty="0"/>
              <a:t> </a:t>
            </a:r>
            <a:r>
              <a:rPr lang="en-US" sz="1400" b="1" dirty="0" err="1"/>
              <a:t>colectiv</a:t>
            </a:r>
            <a:r>
              <a:rPr lang="en-US" sz="1400" b="1" dirty="0"/>
              <a:t> de </a:t>
            </a:r>
            <a:r>
              <a:rPr lang="en-US" sz="1400" b="1" dirty="0" err="1"/>
              <a:t>elevi</a:t>
            </a:r>
            <a:r>
              <a:rPr lang="en-US" sz="1400" b="1" dirty="0"/>
              <a:t> </a:t>
            </a:r>
            <a:r>
              <a:rPr lang="en-US" sz="1400" b="1" dirty="0" err="1"/>
              <a:t>sau</a:t>
            </a:r>
            <a:r>
              <a:rPr lang="en-US" sz="1400" b="1" dirty="0"/>
              <a:t> de cadre </a:t>
            </a:r>
            <a:r>
              <a:rPr lang="en-US" sz="1400" b="1" dirty="0" err="1"/>
              <a:t>didactice</a:t>
            </a:r>
            <a:r>
              <a:rPr lang="en-US" sz="1400" b="1" dirty="0"/>
              <a:t>. </a:t>
            </a:r>
            <a:endParaRPr lang="ro-RO" sz="14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(2) </a:t>
            </a:r>
            <a:r>
              <a:rPr lang="en-US" sz="1400" dirty="0" err="1"/>
              <a:t>Abaterea</a:t>
            </a:r>
            <a:r>
              <a:rPr lang="en-US" sz="1400" dirty="0"/>
              <a:t> </a:t>
            </a:r>
            <a:r>
              <a:rPr lang="en-US" sz="1400" dirty="0" err="1"/>
              <a:t>este</a:t>
            </a:r>
            <a:r>
              <a:rPr lang="en-US" sz="1400" dirty="0"/>
              <a:t> </a:t>
            </a:r>
            <a:r>
              <a:rPr lang="en-US" sz="1400" b="1" dirty="0" err="1"/>
              <a:t>cercetată</a:t>
            </a:r>
            <a:r>
              <a:rPr lang="en-US" sz="1400" dirty="0"/>
              <a:t> de </a:t>
            </a:r>
            <a:r>
              <a:rPr lang="en-US" sz="1400" dirty="0" err="1"/>
              <a:t>Comisia</a:t>
            </a:r>
            <a:r>
              <a:rPr lang="en-US" sz="1400" dirty="0"/>
              <a:t> </a:t>
            </a:r>
            <a:r>
              <a:rPr lang="en-US" sz="1400" dirty="0" err="1"/>
              <a:t>pentru</a:t>
            </a:r>
            <a:r>
              <a:rPr lang="en-US" sz="1400" dirty="0"/>
              <a:t> </a:t>
            </a:r>
            <a:r>
              <a:rPr lang="en-US" sz="1400" dirty="0" err="1"/>
              <a:t>prevenirea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combaterea</a:t>
            </a:r>
            <a:r>
              <a:rPr lang="en-US" sz="1400" dirty="0"/>
              <a:t> </a:t>
            </a:r>
            <a:r>
              <a:rPr lang="en-US" sz="1400" dirty="0" err="1"/>
              <a:t>violenței</a:t>
            </a:r>
            <a:r>
              <a:rPr lang="en-US" sz="1400" dirty="0"/>
              <a:t>, a </a:t>
            </a:r>
            <a:r>
              <a:rPr lang="en-US" sz="1400" dirty="0" err="1"/>
              <a:t>faptelor</a:t>
            </a:r>
            <a:r>
              <a:rPr lang="en-US" sz="1400" dirty="0"/>
              <a:t> de </a:t>
            </a:r>
            <a:r>
              <a:rPr lang="en-US" sz="1400" dirty="0" err="1"/>
              <a:t>corupție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discriminării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mediul</a:t>
            </a:r>
            <a:r>
              <a:rPr lang="en-US" sz="1400" dirty="0"/>
              <a:t> </a:t>
            </a:r>
            <a:r>
              <a:rPr lang="en-US" sz="1400" dirty="0" err="1"/>
              <a:t>școlar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promovarea</a:t>
            </a:r>
            <a:r>
              <a:rPr lang="en-US" sz="1400" dirty="0"/>
              <a:t> </a:t>
            </a:r>
            <a:r>
              <a:rPr lang="en-US" sz="1400" dirty="0" err="1"/>
              <a:t>interculturalității</a:t>
            </a:r>
            <a:r>
              <a:rPr lang="en-US" sz="1400" dirty="0"/>
              <a:t>, </a:t>
            </a:r>
            <a:r>
              <a:rPr lang="en-US" sz="1400" dirty="0" err="1"/>
              <a:t>constituită</a:t>
            </a:r>
            <a:r>
              <a:rPr lang="en-US" sz="1400" dirty="0"/>
              <a:t> la </a:t>
            </a:r>
            <a:r>
              <a:rPr lang="en-US" sz="1400" dirty="0" err="1"/>
              <a:t>nivelul</a:t>
            </a:r>
            <a:r>
              <a:rPr lang="en-US" sz="1400" dirty="0"/>
              <a:t> </a:t>
            </a:r>
            <a:r>
              <a:rPr lang="en-US" sz="1400" dirty="0" err="1"/>
              <a:t>unităților</a:t>
            </a:r>
            <a:r>
              <a:rPr lang="en-US" sz="1400" dirty="0"/>
              <a:t> de </a:t>
            </a:r>
            <a:r>
              <a:rPr lang="en-US" sz="1400" dirty="0" err="1"/>
              <a:t>învățământ</a:t>
            </a:r>
            <a:r>
              <a:rPr lang="en-US" sz="1400" dirty="0"/>
              <a:t> </a:t>
            </a:r>
            <a:r>
              <a:rPr lang="en-US" sz="1400" dirty="0" err="1"/>
              <a:t>preuniversitar</a:t>
            </a:r>
            <a:r>
              <a:rPr lang="en-US" sz="1400" dirty="0"/>
              <a:t> de stat,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baza</a:t>
            </a:r>
            <a:r>
              <a:rPr lang="en-US" sz="1400" dirty="0"/>
              <a:t> </a:t>
            </a:r>
            <a:r>
              <a:rPr lang="en-US" sz="1400" dirty="0" err="1"/>
              <a:t>hotărârii</a:t>
            </a:r>
            <a:r>
              <a:rPr lang="en-US" sz="1400" dirty="0"/>
              <a:t> </a:t>
            </a:r>
            <a:r>
              <a:rPr lang="en-US" sz="1400" dirty="0" err="1"/>
              <a:t>consiliului</a:t>
            </a:r>
            <a:r>
              <a:rPr lang="en-US" sz="1400" dirty="0"/>
              <a:t> de </a:t>
            </a:r>
            <a:r>
              <a:rPr lang="en-US" sz="1400" dirty="0" err="1"/>
              <a:t>administrație</a:t>
            </a:r>
            <a:r>
              <a:rPr lang="en-US" sz="1400" dirty="0"/>
              <a:t>, conform </a:t>
            </a:r>
            <a:r>
              <a:rPr lang="en-US" sz="1400" dirty="0" err="1"/>
              <a:t>prevederilor</a:t>
            </a:r>
            <a:r>
              <a:rPr lang="en-US" sz="1400" dirty="0"/>
              <a:t> </a:t>
            </a:r>
            <a:r>
              <a:rPr lang="en-US" sz="1400" dirty="0" err="1"/>
              <a:t>Regulamentului-cadru</a:t>
            </a:r>
            <a:r>
              <a:rPr lang="en-US" sz="1400" dirty="0"/>
              <a:t> de </a:t>
            </a:r>
            <a:r>
              <a:rPr lang="en-US" sz="1400" dirty="0" err="1"/>
              <a:t>organizare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funcționare</a:t>
            </a:r>
            <a:r>
              <a:rPr lang="en-US" sz="1400" dirty="0"/>
              <a:t> a </a:t>
            </a:r>
            <a:r>
              <a:rPr lang="en-US" sz="1400" dirty="0" err="1"/>
              <a:t>unităților</a:t>
            </a:r>
            <a:r>
              <a:rPr lang="en-US" sz="1400" dirty="0"/>
              <a:t> de </a:t>
            </a:r>
            <a:r>
              <a:rPr lang="en-US" sz="1400" dirty="0" err="1"/>
              <a:t>învățământ</a:t>
            </a:r>
            <a:r>
              <a:rPr lang="en-US" sz="1400" dirty="0"/>
              <a:t> </a:t>
            </a:r>
            <a:r>
              <a:rPr lang="en-US" sz="1400" dirty="0" err="1"/>
              <a:t>preuniversitar</a:t>
            </a:r>
            <a:r>
              <a:rPr lang="en-US" sz="1400" dirty="0"/>
              <a:t> (ROFUIP), care </a:t>
            </a:r>
            <a:r>
              <a:rPr lang="en-US" sz="1400" b="1" dirty="0" err="1"/>
              <a:t>propune</a:t>
            </a:r>
            <a:r>
              <a:rPr lang="en-US" sz="1400" b="1" dirty="0"/>
              <a:t> </a:t>
            </a:r>
            <a:r>
              <a:rPr lang="en-US" sz="1400" b="1" dirty="0" err="1"/>
              <a:t>și</a:t>
            </a:r>
            <a:r>
              <a:rPr lang="en-US" sz="1400" b="1" dirty="0"/>
              <a:t> </a:t>
            </a:r>
            <a:r>
              <a:rPr lang="en-US" sz="1400" b="1" dirty="0" err="1"/>
              <a:t>sancțiunea</a:t>
            </a:r>
            <a:r>
              <a:rPr lang="en-US" sz="1400" b="1" dirty="0"/>
              <a:t>. </a:t>
            </a:r>
            <a:endParaRPr lang="ro-RO" sz="14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(3) </a:t>
            </a:r>
            <a:r>
              <a:rPr lang="en-US" sz="1400" dirty="0" err="1"/>
              <a:t>Sancțiunea</a:t>
            </a:r>
            <a:r>
              <a:rPr lang="en-US" sz="1400" dirty="0"/>
              <a:t>, </a:t>
            </a:r>
            <a:r>
              <a:rPr lang="en-US" sz="1400" dirty="0" err="1"/>
              <a:t>însoțită</a:t>
            </a:r>
            <a:r>
              <a:rPr lang="en-US" sz="1400" dirty="0"/>
              <a:t> de </a:t>
            </a:r>
            <a:r>
              <a:rPr lang="en-US" sz="1400" dirty="0" err="1"/>
              <a:t>scăderea</a:t>
            </a:r>
            <a:r>
              <a:rPr lang="en-US" sz="1400" dirty="0"/>
              <a:t> </a:t>
            </a:r>
            <a:r>
              <a:rPr lang="en-US" sz="1400" dirty="0" err="1"/>
              <a:t>notei</a:t>
            </a:r>
            <a:r>
              <a:rPr lang="en-US" sz="1400" dirty="0"/>
              <a:t> la </a:t>
            </a:r>
            <a:r>
              <a:rPr lang="en-US" sz="1400" dirty="0" err="1"/>
              <a:t>purtare</a:t>
            </a:r>
            <a:r>
              <a:rPr lang="en-US" sz="1400" dirty="0"/>
              <a:t>, </a:t>
            </a:r>
            <a:r>
              <a:rPr lang="en-US" sz="1400" dirty="0" err="1"/>
              <a:t>este</a:t>
            </a:r>
            <a:r>
              <a:rPr lang="en-US" sz="1400" dirty="0"/>
              <a:t> </a:t>
            </a:r>
            <a:r>
              <a:rPr lang="en-US" sz="1400" dirty="0" err="1"/>
              <a:t>aprobată</a:t>
            </a:r>
            <a:r>
              <a:rPr lang="en-US" sz="1400" dirty="0"/>
              <a:t> de </a:t>
            </a:r>
            <a:r>
              <a:rPr lang="en-US" sz="1400" dirty="0" err="1"/>
              <a:t>consiliul</a:t>
            </a:r>
            <a:r>
              <a:rPr lang="en-US" sz="1400" dirty="0"/>
              <a:t> </a:t>
            </a:r>
            <a:r>
              <a:rPr lang="en-US" sz="1400" dirty="0" err="1"/>
              <a:t>profesoral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aplicată</a:t>
            </a:r>
            <a:r>
              <a:rPr lang="en-US" sz="1400" dirty="0"/>
              <a:t> de </a:t>
            </a:r>
            <a:r>
              <a:rPr lang="en-US" sz="1400" dirty="0" err="1"/>
              <a:t>profesorul</a:t>
            </a:r>
            <a:r>
              <a:rPr lang="en-US" sz="1400" dirty="0"/>
              <a:t> </a:t>
            </a:r>
            <a:r>
              <a:rPr lang="en-US" sz="1400" dirty="0" err="1"/>
              <a:t>diriginte</a:t>
            </a:r>
            <a:r>
              <a:rPr lang="en-US" sz="1400" dirty="0"/>
              <a:t>, </a:t>
            </a:r>
            <a:r>
              <a:rPr lang="en-US" sz="1400" dirty="0" err="1"/>
              <a:t>directorul</a:t>
            </a:r>
            <a:r>
              <a:rPr lang="en-US" sz="1400" dirty="0"/>
              <a:t> </a:t>
            </a:r>
            <a:r>
              <a:rPr lang="en-US" sz="1400" dirty="0" err="1"/>
              <a:t>unității</a:t>
            </a:r>
            <a:r>
              <a:rPr lang="en-US" sz="1400" dirty="0"/>
              <a:t> de </a:t>
            </a:r>
            <a:r>
              <a:rPr lang="en-US" sz="1400" dirty="0" err="1"/>
              <a:t>învățământ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inspectoratul</a:t>
            </a:r>
            <a:r>
              <a:rPr lang="en-US" sz="1400" dirty="0"/>
              <a:t> </a:t>
            </a:r>
            <a:r>
              <a:rPr lang="en-US" sz="1400" dirty="0" err="1"/>
              <a:t>școlar</a:t>
            </a:r>
            <a:r>
              <a:rPr lang="en-US" sz="1400" dirty="0"/>
              <a:t>. </a:t>
            </a:r>
            <a:endParaRPr lang="ro-RO" sz="1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rgbClr val="FF0000"/>
                </a:solidFill>
              </a:rPr>
              <a:t>(4) </a:t>
            </a:r>
            <a:r>
              <a:rPr lang="en-US" sz="1400" dirty="0" err="1">
                <a:solidFill>
                  <a:srgbClr val="FF0000"/>
                </a:solidFill>
              </a:rPr>
              <a:t>În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cazul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contestării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sancțiunii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aceasta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este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soluționată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consiliul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administrație</a:t>
            </a:r>
            <a:r>
              <a:rPr lang="en-US" sz="1400" dirty="0">
                <a:solidFill>
                  <a:srgbClr val="FF0000"/>
                </a:solidFill>
              </a:rPr>
              <a:t> al </a:t>
            </a:r>
            <a:r>
              <a:rPr lang="en-US" sz="1400" dirty="0" err="1">
                <a:solidFill>
                  <a:srgbClr val="FF0000"/>
                </a:solidFill>
              </a:rPr>
              <a:t>unității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învățământ</a:t>
            </a:r>
            <a:r>
              <a:rPr lang="en-US" sz="1400" dirty="0">
                <a:solidFill>
                  <a:srgbClr val="FF0000"/>
                </a:solidFill>
              </a:rPr>
              <a:t>. </a:t>
            </a:r>
            <a:endParaRPr lang="ro-RO" sz="1400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(5) </a:t>
            </a:r>
            <a:r>
              <a:rPr lang="en-US" sz="1400" dirty="0" err="1"/>
              <a:t>Sancțiunea</a:t>
            </a:r>
            <a:r>
              <a:rPr lang="en-US" sz="1400" dirty="0"/>
              <a:t> se </a:t>
            </a:r>
            <a:r>
              <a:rPr lang="en-US" sz="1400" dirty="0" err="1"/>
              <a:t>consemnează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catalogul</a:t>
            </a:r>
            <a:r>
              <a:rPr lang="en-US" sz="1400" dirty="0"/>
              <a:t> </a:t>
            </a:r>
            <a:r>
              <a:rPr lang="en-US" sz="1400" dirty="0" err="1"/>
              <a:t>clasei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registrul</a:t>
            </a:r>
            <a:r>
              <a:rPr lang="en-US" sz="1400" dirty="0"/>
              <a:t> </a:t>
            </a:r>
            <a:r>
              <a:rPr lang="en-US" sz="1400" dirty="0" err="1"/>
              <a:t>matricol</a:t>
            </a:r>
            <a:r>
              <a:rPr lang="en-US" sz="1400" dirty="0"/>
              <a:t>, </a:t>
            </a:r>
            <a:r>
              <a:rPr lang="en-US" sz="1400" dirty="0" err="1"/>
              <a:t>iar</a:t>
            </a:r>
            <a:r>
              <a:rPr lang="en-US" sz="1400" dirty="0"/>
              <a:t> </a:t>
            </a:r>
            <a:r>
              <a:rPr lang="en-US" sz="1400" dirty="0" err="1"/>
              <a:t>procesul</a:t>
            </a:r>
            <a:r>
              <a:rPr lang="en-US" sz="1400" dirty="0"/>
              <a:t>-verbal </a:t>
            </a:r>
            <a:r>
              <a:rPr lang="en-US" sz="1400" dirty="0" err="1"/>
              <a:t>aferent</a:t>
            </a:r>
            <a:r>
              <a:rPr lang="en-US" sz="1400" dirty="0"/>
              <a:t> </a:t>
            </a:r>
            <a:r>
              <a:rPr lang="en-US" sz="1400" dirty="0" err="1"/>
              <a:t>sancțiunii</a:t>
            </a:r>
            <a:r>
              <a:rPr lang="en-US" sz="1400" dirty="0"/>
              <a:t> </a:t>
            </a:r>
            <a:r>
              <a:rPr lang="en-US" sz="1400" dirty="0" err="1"/>
              <a:t>este</a:t>
            </a:r>
            <a:r>
              <a:rPr lang="en-US" sz="1400" dirty="0"/>
              <a:t> </a:t>
            </a:r>
            <a:r>
              <a:rPr lang="en-US" sz="1400" dirty="0" err="1"/>
              <a:t>consemnat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registrul</a:t>
            </a:r>
            <a:r>
              <a:rPr lang="en-US" sz="1400" dirty="0"/>
              <a:t> de </a:t>
            </a:r>
            <a:r>
              <a:rPr lang="en-US" sz="1400" dirty="0" err="1"/>
              <a:t>procese-verbale</a:t>
            </a:r>
            <a:r>
              <a:rPr lang="en-US" sz="1400" dirty="0"/>
              <a:t> al </a:t>
            </a:r>
            <a:r>
              <a:rPr lang="en-US" sz="1400" dirty="0" err="1"/>
              <a:t>consiliului</a:t>
            </a:r>
            <a:r>
              <a:rPr lang="en-US" sz="1400" dirty="0"/>
              <a:t> </a:t>
            </a:r>
            <a:r>
              <a:rPr lang="en-US" sz="1400" dirty="0" err="1"/>
              <a:t>profesoral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al </a:t>
            </a:r>
            <a:r>
              <a:rPr lang="en-US" sz="1400" dirty="0" err="1"/>
              <a:t>consiliului</a:t>
            </a:r>
            <a:r>
              <a:rPr lang="en-US" sz="1400" dirty="0"/>
              <a:t> de </a:t>
            </a:r>
            <a:r>
              <a:rPr lang="en-US" sz="1400" dirty="0" err="1"/>
              <a:t>administrație</a:t>
            </a:r>
            <a:r>
              <a:rPr lang="en-US" sz="1400" dirty="0"/>
              <a:t> al </a:t>
            </a:r>
            <a:r>
              <a:rPr lang="en-US" sz="1400" dirty="0" err="1"/>
              <a:t>unității</a:t>
            </a:r>
            <a:r>
              <a:rPr lang="en-US" sz="1400" dirty="0"/>
              <a:t> de </a:t>
            </a:r>
            <a:r>
              <a:rPr lang="en-US" sz="1400" dirty="0" err="1"/>
              <a:t>învățământ</a:t>
            </a:r>
            <a:r>
              <a:rPr lang="en-US" sz="1400" dirty="0"/>
              <a:t>. </a:t>
            </a:r>
            <a:endParaRPr lang="ro-RO" sz="1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rgbClr val="FF0000"/>
                </a:solidFill>
              </a:rPr>
              <a:t>(6</a:t>
            </a:r>
            <a:r>
              <a:rPr lang="en-US" sz="1400" dirty="0" smtClean="0">
                <a:solidFill>
                  <a:srgbClr val="FF0000"/>
                </a:solidFill>
              </a:rPr>
              <a:t>) </a:t>
            </a:r>
            <a:r>
              <a:rPr lang="en-US" sz="1400" dirty="0" err="1">
                <a:solidFill>
                  <a:srgbClr val="FF0000"/>
                </a:solidFill>
              </a:rPr>
              <a:t>Documentul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referitor</a:t>
            </a:r>
            <a:r>
              <a:rPr lang="en-US" sz="1400" dirty="0">
                <a:solidFill>
                  <a:srgbClr val="FF0000"/>
                </a:solidFill>
              </a:rPr>
              <a:t> la </a:t>
            </a:r>
            <a:r>
              <a:rPr lang="en-US" sz="1400" dirty="0" err="1">
                <a:solidFill>
                  <a:srgbClr val="FF0000"/>
                </a:solidFill>
              </a:rPr>
              <a:t>exmatricularea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elevului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este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înmânat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b="1" dirty="0"/>
              <a:t>de </a:t>
            </a:r>
            <a:r>
              <a:rPr lang="en-US" sz="1400" b="1" dirty="0" err="1"/>
              <a:t>către</a:t>
            </a:r>
            <a:r>
              <a:rPr lang="en-US" sz="1400" b="1" dirty="0"/>
              <a:t> </a:t>
            </a:r>
            <a:r>
              <a:rPr lang="en-US" sz="1400" b="1" dirty="0" err="1"/>
              <a:t>directorul</a:t>
            </a:r>
            <a:r>
              <a:rPr lang="en-US" sz="1400" b="1" dirty="0"/>
              <a:t> </a:t>
            </a:r>
            <a:r>
              <a:rPr lang="en-US" sz="1400" b="1" dirty="0" err="1"/>
              <a:t>unității</a:t>
            </a:r>
            <a:r>
              <a:rPr lang="en-US" sz="1400" b="1" dirty="0"/>
              <a:t> de </a:t>
            </a:r>
            <a:r>
              <a:rPr lang="en-US" sz="1400" b="1" dirty="0" err="1"/>
              <a:t>învățământ</a:t>
            </a:r>
            <a:r>
              <a:rPr lang="en-US" sz="1400" b="1" dirty="0"/>
              <a:t> </a:t>
            </a:r>
            <a:r>
              <a:rPr lang="en-US" sz="1400" dirty="0" err="1">
                <a:solidFill>
                  <a:srgbClr val="FF0000"/>
                </a:solidFill>
              </a:rPr>
              <a:t>elevului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sau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părintelui</a:t>
            </a:r>
            <a:r>
              <a:rPr lang="en-US" sz="1400" dirty="0" smtClean="0">
                <a:solidFill>
                  <a:srgbClr val="FF0000"/>
                </a:solidFill>
              </a:rPr>
              <a:t>/</a:t>
            </a:r>
            <a:r>
              <a:rPr lang="en-US" sz="1400" dirty="0" err="1" smtClean="0">
                <a:solidFill>
                  <a:srgbClr val="FF0000"/>
                </a:solidFill>
              </a:rPr>
              <a:t>reprezentantului</a:t>
            </a:r>
            <a:r>
              <a:rPr lang="en-US" sz="1400" dirty="0" smtClean="0">
                <a:solidFill>
                  <a:srgbClr val="FF0000"/>
                </a:solidFill>
              </a:rPr>
              <a:t> legal, </a:t>
            </a:r>
            <a:r>
              <a:rPr lang="en-US" sz="1400" dirty="0" err="1" smtClean="0">
                <a:solidFill>
                  <a:srgbClr val="FF0000"/>
                </a:solidFill>
              </a:rPr>
              <a:t>pentru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elevii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minori</a:t>
            </a:r>
            <a:r>
              <a:rPr lang="en-US" sz="1400" dirty="0" smtClean="0">
                <a:solidFill>
                  <a:srgbClr val="FF0000"/>
                </a:solidFill>
              </a:rPr>
              <a:t>, personal, sub </a:t>
            </a:r>
            <a:r>
              <a:rPr lang="en-US" sz="1400" dirty="0" err="1" smtClean="0">
                <a:solidFill>
                  <a:srgbClr val="FF0000"/>
                </a:solidFill>
              </a:rPr>
              <a:t>semnătură</a:t>
            </a:r>
            <a:r>
              <a:rPr lang="en-US" sz="1400" dirty="0" smtClean="0">
                <a:solidFill>
                  <a:srgbClr val="FF0000"/>
                </a:solidFill>
              </a:rPr>
              <a:t>, </a:t>
            </a:r>
            <a:r>
              <a:rPr lang="en-US" sz="1400" dirty="0" err="1" smtClean="0">
                <a:solidFill>
                  <a:srgbClr val="FF0000"/>
                </a:solidFill>
              </a:rPr>
              <a:t>sau</a:t>
            </a:r>
            <a:r>
              <a:rPr lang="en-US" sz="1400" dirty="0" smtClean="0">
                <a:solidFill>
                  <a:srgbClr val="FF0000"/>
                </a:solidFill>
              </a:rPr>
              <a:t>, </a:t>
            </a:r>
            <a:r>
              <a:rPr lang="en-US" sz="1400" dirty="0" err="1" smtClean="0">
                <a:solidFill>
                  <a:srgbClr val="FF0000"/>
                </a:solidFill>
              </a:rPr>
              <a:t>în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situația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în</a:t>
            </a:r>
            <a:r>
              <a:rPr lang="en-US" sz="1400" dirty="0" smtClean="0">
                <a:solidFill>
                  <a:srgbClr val="FF0000"/>
                </a:solidFill>
              </a:rPr>
              <a:t> care </a:t>
            </a:r>
            <a:r>
              <a:rPr lang="en-US" sz="1400" dirty="0" err="1" smtClean="0">
                <a:solidFill>
                  <a:srgbClr val="FF0000"/>
                </a:solidFill>
              </a:rPr>
              <a:t>acest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lucru</a:t>
            </a:r>
            <a:r>
              <a:rPr lang="en-US" sz="1400" dirty="0" smtClean="0">
                <a:solidFill>
                  <a:srgbClr val="FF0000"/>
                </a:solidFill>
              </a:rPr>
              <a:t> nu </a:t>
            </a:r>
            <a:r>
              <a:rPr lang="en-US" sz="1400" dirty="0" err="1" smtClean="0">
                <a:solidFill>
                  <a:srgbClr val="FF0000"/>
                </a:solidFill>
              </a:rPr>
              <a:t>este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posibil</a:t>
            </a:r>
            <a:r>
              <a:rPr lang="en-US" sz="1400" dirty="0" smtClean="0">
                <a:solidFill>
                  <a:srgbClr val="FF0000"/>
                </a:solidFill>
              </a:rPr>
              <a:t>, </a:t>
            </a:r>
            <a:r>
              <a:rPr lang="en-US" sz="1400" dirty="0" err="1" smtClean="0">
                <a:solidFill>
                  <a:srgbClr val="FF0000"/>
                </a:solidFill>
              </a:rPr>
              <a:t>este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trimis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prin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poștă</a:t>
            </a:r>
            <a:r>
              <a:rPr lang="en-US" sz="1400" dirty="0" smtClean="0">
                <a:solidFill>
                  <a:srgbClr val="FF0000"/>
                </a:solidFill>
              </a:rPr>
              <a:t>, cu </a:t>
            </a:r>
            <a:r>
              <a:rPr lang="en-US" sz="1400" dirty="0" err="1" smtClean="0">
                <a:solidFill>
                  <a:srgbClr val="FF0000"/>
                </a:solidFill>
              </a:rPr>
              <a:t>confirmare</a:t>
            </a:r>
            <a:r>
              <a:rPr lang="en-US" sz="1400" dirty="0" smtClean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primire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în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termen</a:t>
            </a:r>
            <a:r>
              <a:rPr lang="en-US" sz="1400" dirty="0">
                <a:solidFill>
                  <a:srgbClr val="FF0000"/>
                </a:solidFill>
              </a:rPr>
              <a:t> de 5 </a:t>
            </a:r>
            <a:r>
              <a:rPr lang="en-US" sz="1400" dirty="0" err="1">
                <a:solidFill>
                  <a:srgbClr val="FF0000"/>
                </a:solidFill>
              </a:rPr>
              <a:t>zile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lucrătoare</a:t>
            </a:r>
            <a:r>
              <a:rPr lang="en-US" sz="1400" dirty="0"/>
              <a:t>.</a:t>
            </a:r>
            <a:endParaRPr lang="ro-RO" sz="1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 (7) </a:t>
            </a:r>
            <a:r>
              <a:rPr lang="en-US" sz="1400" dirty="0" err="1"/>
              <a:t>Elevii</a:t>
            </a:r>
            <a:r>
              <a:rPr lang="en-US" sz="1400" dirty="0"/>
              <a:t> </a:t>
            </a:r>
            <a:r>
              <a:rPr lang="en-US" sz="1400" dirty="0" err="1"/>
              <a:t>reînscriși</a:t>
            </a:r>
            <a:r>
              <a:rPr lang="en-US" sz="1400" dirty="0"/>
              <a:t> au </a:t>
            </a:r>
            <a:r>
              <a:rPr lang="en-US" sz="1400" dirty="0" err="1"/>
              <a:t>dreptul</a:t>
            </a:r>
            <a:r>
              <a:rPr lang="en-US" sz="1400" dirty="0"/>
              <a:t> de a </a:t>
            </a:r>
            <a:r>
              <a:rPr lang="en-US" sz="1400" dirty="0" err="1"/>
              <a:t>beneficia</a:t>
            </a:r>
            <a:r>
              <a:rPr lang="en-US" sz="1400" dirty="0"/>
              <a:t> de </a:t>
            </a:r>
            <a:r>
              <a:rPr lang="en-US" sz="1400" dirty="0" err="1"/>
              <a:t>sprijin</a:t>
            </a:r>
            <a:r>
              <a:rPr lang="en-US" sz="1400" dirty="0"/>
              <a:t> </a:t>
            </a:r>
            <a:r>
              <a:rPr lang="en-US" sz="1400" dirty="0" err="1"/>
              <a:t>suplimentar</a:t>
            </a:r>
            <a:r>
              <a:rPr lang="en-US" sz="1400" dirty="0"/>
              <a:t> din </a:t>
            </a:r>
            <a:r>
              <a:rPr lang="en-US" sz="1400" dirty="0" err="1"/>
              <a:t>partea</a:t>
            </a:r>
            <a:r>
              <a:rPr lang="en-US" sz="1400" dirty="0"/>
              <a:t> </a:t>
            </a:r>
            <a:r>
              <a:rPr lang="en-US" sz="1400" dirty="0" err="1"/>
              <a:t>cadrelor</a:t>
            </a:r>
            <a:r>
              <a:rPr lang="en-US" sz="1400" dirty="0"/>
              <a:t> </a:t>
            </a:r>
            <a:r>
              <a:rPr lang="en-US" sz="1400" dirty="0" err="1"/>
              <a:t>didactice</a:t>
            </a:r>
            <a:r>
              <a:rPr lang="en-US" sz="1400" dirty="0"/>
              <a:t> </a:t>
            </a:r>
            <a:r>
              <a:rPr lang="en-US" sz="1400" dirty="0" err="1"/>
              <a:t>pentru</a:t>
            </a:r>
            <a:r>
              <a:rPr lang="en-US" sz="1400" dirty="0"/>
              <a:t> a fi </a:t>
            </a:r>
            <a:r>
              <a:rPr lang="en-US" sz="1400" dirty="0" err="1"/>
              <a:t>reintegrați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colectivul</a:t>
            </a:r>
            <a:r>
              <a:rPr lang="en-US" sz="1400" dirty="0"/>
              <a:t> </a:t>
            </a:r>
            <a:r>
              <a:rPr lang="en-US" sz="1400" dirty="0" err="1"/>
              <a:t>clasei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activitățile</a:t>
            </a:r>
            <a:r>
              <a:rPr lang="en-US" sz="1400" dirty="0"/>
              <a:t> de </a:t>
            </a:r>
            <a:r>
              <a:rPr lang="en-US" sz="1400" dirty="0" err="1"/>
              <a:t>predare-învățare-evaluare</a:t>
            </a:r>
            <a:r>
              <a:rPr lang="en-US" sz="1400" dirty="0"/>
              <a:t>.</a:t>
            </a:r>
            <a:endParaRPr lang="ro-RO" sz="1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 (8) </a:t>
            </a:r>
            <a:r>
              <a:rPr lang="en-US" sz="1400" dirty="0" err="1"/>
              <a:t>Elevii</a:t>
            </a:r>
            <a:r>
              <a:rPr lang="en-US" sz="1400" dirty="0"/>
              <a:t> </a:t>
            </a:r>
            <a:r>
              <a:rPr lang="en-US" sz="1400" dirty="0" err="1"/>
              <a:t>exmatriculați</a:t>
            </a:r>
            <a:r>
              <a:rPr lang="en-US" sz="1400" dirty="0"/>
              <a:t> din </a:t>
            </a:r>
            <a:r>
              <a:rPr lang="en-US" sz="1400" dirty="0" err="1"/>
              <a:t>unitățile</a:t>
            </a:r>
            <a:r>
              <a:rPr lang="en-US" sz="1400" dirty="0"/>
              <a:t> de </a:t>
            </a:r>
            <a:r>
              <a:rPr lang="en-US" sz="1400" dirty="0" err="1"/>
              <a:t>învățământ</a:t>
            </a:r>
            <a:r>
              <a:rPr lang="en-US" sz="1400" dirty="0"/>
              <a:t> din </a:t>
            </a:r>
            <a:r>
              <a:rPr lang="en-US" sz="1400" dirty="0" err="1"/>
              <a:t>sistemul</a:t>
            </a:r>
            <a:r>
              <a:rPr lang="en-US" sz="1400" dirty="0"/>
              <a:t> de </a:t>
            </a:r>
            <a:r>
              <a:rPr lang="en-US" sz="1400" dirty="0" err="1"/>
              <a:t>apărare</a:t>
            </a:r>
            <a:r>
              <a:rPr lang="en-US" sz="1400" dirty="0"/>
              <a:t>, </a:t>
            </a:r>
            <a:r>
              <a:rPr lang="en-US" sz="1400" dirty="0" err="1"/>
              <a:t>ordine</a:t>
            </a:r>
            <a:r>
              <a:rPr lang="en-US" sz="1400" dirty="0"/>
              <a:t> </a:t>
            </a:r>
            <a:r>
              <a:rPr lang="en-US" sz="1400" dirty="0" err="1"/>
              <a:t>publică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securitate</a:t>
            </a:r>
            <a:r>
              <a:rPr lang="en-US" sz="1400" dirty="0"/>
              <a:t> </a:t>
            </a:r>
            <a:r>
              <a:rPr lang="en-US" sz="1400" dirty="0" err="1"/>
              <a:t>națională</a:t>
            </a:r>
            <a:r>
              <a:rPr lang="en-US" sz="1400" dirty="0"/>
              <a:t> </a:t>
            </a:r>
            <a:r>
              <a:rPr lang="en-US" sz="1400" dirty="0" err="1"/>
              <a:t>pentru</a:t>
            </a:r>
            <a:r>
              <a:rPr lang="en-US" sz="1400" dirty="0"/>
              <a:t> motive </a:t>
            </a:r>
            <a:r>
              <a:rPr lang="en-US" sz="1400" dirty="0" err="1"/>
              <a:t>imputabile</a:t>
            </a:r>
            <a:r>
              <a:rPr lang="en-US" sz="1400" dirty="0"/>
              <a:t> se pot </a:t>
            </a:r>
            <a:r>
              <a:rPr lang="en-US" sz="1400" dirty="0" err="1"/>
              <a:t>transfera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anul</a:t>
            </a:r>
            <a:r>
              <a:rPr lang="en-US" sz="1400" dirty="0"/>
              <a:t> </a:t>
            </a:r>
            <a:r>
              <a:rPr lang="en-US" sz="1400" dirty="0" err="1"/>
              <a:t>școlar</a:t>
            </a:r>
            <a:r>
              <a:rPr lang="en-US" sz="1400" dirty="0"/>
              <a:t> </a:t>
            </a:r>
            <a:r>
              <a:rPr lang="en-US" sz="1400" dirty="0" err="1"/>
              <a:t>următor</a:t>
            </a:r>
            <a:r>
              <a:rPr lang="en-US" sz="1400" dirty="0"/>
              <a:t>, </a:t>
            </a:r>
            <a:r>
              <a:rPr lang="en-US" sz="1400" dirty="0" err="1"/>
              <a:t>într</a:t>
            </a:r>
            <a:r>
              <a:rPr lang="en-US" sz="1400" dirty="0"/>
              <a:t>-o </a:t>
            </a:r>
            <a:r>
              <a:rPr lang="en-US" sz="1400" dirty="0" err="1"/>
              <a:t>altă</a:t>
            </a:r>
            <a:r>
              <a:rPr lang="en-US" sz="1400" dirty="0"/>
              <a:t> </a:t>
            </a:r>
            <a:r>
              <a:rPr lang="en-US" sz="1400" dirty="0" err="1"/>
              <a:t>unitate</a:t>
            </a:r>
            <a:r>
              <a:rPr lang="en-US" sz="1400" dirty="0"/>
              <a:t> de </a:t>
            </a:r>
            <a:r>
              <a:rPr lang="en-US" sz="1400" dirty="0" err="1"/>
              <a:t>învățământ</a:t>
            </a:r>
            <a:r>
              <a:rPr lang="en-US" sz="1400" dirty="0"/>
              <a:t>, cu </a:t>
            </a:r>
            <a:r>
              <a:rPr lang="en-US" sz="1400" dirty="0" err="1"/>
              <a:t>respectarea</a:t>
            </a:r>
            <a:r>
              <a:rPr lang="en-US" sz="1400" dirty="0"/>
              <a:t> </a:t>
            </a:r>
            <a:r>
              <a:rPr lang="en-US" sz="1400" dirty="0" err="1"/>
              <a:t>prevederilor</a:t>
            </a:r>
            <a:r>
              <a:rPr lang="en-US" sz="1400" dirty="0"/>
              <a:t> </a:t>
            </a:r>
            <a:r>
              <a:rPr lang="en-US" sz="1400" dirty="0" err="1"/>
              <a:t>prezentului</a:t>
            </a:r>
            <a:r>
              <a:rPr lang="en-US" sz="1400" dirty="0"/>
              <a:t> </a:t>
            </a:r>
            <a:r>
              <a:rPr lang="en-US" sz="1400" dirty="0" err="1"/>
              <a:t>statut</a:t>
            </a:r>
            <a:r>
              <a:rPr lang="en-US" sz="1400" dirty="0"/>
              <a:t>, ale </a:t>
            </a:r>
            <a:r>
              <a:rPr lang="en-US" sz="1400" dirty="0" err="1"/>
              <a:t>regulamentului</a:t>
            </a:r>
            <a:r>
              <a:rPr lang="en-US" sz="1400" dirty="0"/>
              <a:t> de </a:t>
            </a:r>
            <a:r>
              <a:rPr lang="en-US" sz="1400" dirty="0" err="1"/>
              <a:t>organizare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funcționare</a:t>
            </a:r>
            <a:r>
              <a:rPr lang="en-US" sz="1400" dirty="0"/>
              <a:t> al </a:t>
            </a:r>
            <a:r>
              <a:rPr lang="en-US" sz="1400" dirty="0" err="1"/>
              <a:t>unităților</a:t>
            </a:r>
            <a:r>
              <a:rPr lang="en-US" sz="1400" dirty="0"/>
              <a:t> de </a:t>
            </a:r>
            <a:r>
              <a:rPr lang="en-US" sz="1400" dirty="0" err="1"/>
              <a:t>învățământ</a:t>
            </a:r>
            <a:r>
              <a:rPr lang="en-US" sz="1400" dirty="0"/>
              <a:t> </a:t>
            </a:r>
            <a:r>
              <a:rPr lang="en-US" sz="1400" dirty="0" err="1"/>
              <a:t>preuniversitar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ale </a:t>
            </a:r>
            <a:r>
              <a:rPr lang="en-US" sz="1400" dirty="0" err="1"/>
              <a:t>regulamentelor</a:t>
            </a:r>
            <a:r>
              <a:rPr lang="en-US" sz="1400" dirty="0"/>
              <a:t> </a:t>
            </a:r>
            <a:r>
              <a:rPr lang="en-US" sz="1400" dirty="0" err="1"/>
              <a:t>specifice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1250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6738" y="863891"/>
            <a:ext cx="11789923" cy="653698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o-RO" sz="12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Art</a:t>
            </a:r>
            <a:r>
              <a:rPr lang="en-US" sz="1400" dirty="0"/>
              <a:t>. 27. — </a:t>
            </a:r>
            <a:endParaRPr lang="ro-RO" sz="1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(</a:t>
            </a:r>
            <a:r>
              <a:rPr lang="en-US" sz="1400" b="1" dirty="0"/>
              <a:t>1) </a:t>
            </a:r>
            <a:r>
              <a:rPr lang="en-US" sz="1400" b="1" dirty="0" err="1"/>
              <a:t>Exmatricularea</a:t>
            </a:r>
            <a:r>
              <a:rPr lang="en-US" sz="1400" b="1" dirty="0"/>
              <a:t> </a:t>
            </a:r>
            <a:r>
              <a:rPr lang="en-US" sz="1400" b="1" dirty="0" err="1"/>
              <a:t>fără</a:t>
            </a:r>
            <a:r>
              <a:rPr lang="en-US" sz="1400" b="1" dirty="0"/>
              <a:t> </a:t>
            </a:r>
            <a:r>
              <a:rPr lang="en-US" sz="1400" b="1" dirty="0" err="1"/>
              <a:t>drept</a:t>
            </a:r>
            <a:r>
              <a:rPr lang="en-US" sz="1400" b="1" dirty="0"/>
              <a:t> de </a:t>
            </a:r>
            <a:r>
              <a:rPr lang="en-US" sz="1400" b="1" dirty="0" err="1"/>
              <a:t>reînscriere</a:t>
            </a:r>
            <a:r>
              <a:rPr lang="en-US" sz="1400" b="1" dirty="0"/>
              <a:t> se </a:t>
            </a:r>
            <a:r>
              <a:rPr lang="en-US" sz="1400" b="1" dirty="0" err="1"/>
              <a:t>aplică</a:t>
            </a:r>
            <a:r>
              <a:rPr lang="en-US" sz="1400" b="1" dirty="0"/>
              <a:t> </a:t>
            </a:r>
            <a:r>
              <a:rPr lang="en-US" sz="1400" b="1" dirty="0" err="1"/>
              <a:t>elevilor</a:t>
            </a:r>
            <a:r>
              <a:rPr lang="en-US" sz="1400" b="1" dirty="0"/>
              <a:t> din </a:t>
            </a:r>
            <a:r>
              <a:rPr lang="en-US" sz="1400" b="1" dirty="0" err="1"/>
              <a:t>învățământul</a:t>
            </a:r>
            <a:r>
              <a:rPr lang="en-US" sz="1400" b="1" dirty="0"/>
              <a:t> </a:t>
            </a:r>
            <a:r>
              <a:rPr lang="en-US" sz="1400" b="1" dirty="0" err="1"/>
              <a:t>postliceal</a:t>
            </a:r>
            <a:r>
              <a:rPr lang="en-US" sz="1400" b="1" dirty="0"/>
              <a:t> care au </a:t>
            </a:r>
            <a:r>
              <a:rPr lang="en-US" sz="1400" b="1" dirty="0" err="1"/>
              <a:t>fost</a:t>
            </a:r>
            <a:r>
              <a:rPr lang="en-US" sz="1400" b="1" dirty="0"/>
              <a:t> </a:t>
            </a:r>
            <a:r>
              <a:rPr lang="en-US" sz="1400" b="1" dirty="0" err="1"/>
              <a:t>exmatriculați</a:t>
            </a:r>
            <a:r>
              <a:rPr lang="en-US" sz="1400" b="1" dirty="0"/>
              <a:t> </a:t>
            </a:r>
            <a:r>
              <a:rPr lang="en-US" sz="1400" b="1" dirty="0" err="1"/>
              <a:t>pentru</a:t>
            </a:r>
            <a:r>
              <a:rPr lang="en-US" sz="1400" b="1" dirty="0"/>
              <a:t> </a:t>
            </a:r>
            <a:r>
              <a:rPr lang="en-US" sz="1400" b="1" dirty="0" err="1"/>
              <a:t>comiterea</a:t>
            </a:r>
            <a:r>
              <a:rPr lang="en-US" sz="1400" b="1" dirty="0"/>
              <a:t> </a:t>
            </a:r>
            <a:r>
              <a:rPr lang="en-US" sz="1400" b="1" dirty="0" err="1"/>
              <a:t>unor</a:t>
            </a:r>
            <a:r>
              <a:rPr lang="en-US" sz="1400" b="1" dirty="0"/>
              <a:t> </a:t>
            </a:r>
            <a:r>
              <a:rPr lang="en-US" sz="1400" b="1" dirty="0" err="1"/>
              <a:t>abateri</a:t>
            </a:r>
            <a:r>
              <a:rPr lang="en-US" sz="1400" b="1" dirty="0"/>
              <a:t> </a:t>
            </a:r>
            <a:r>
              <a:rPr lang="en-US" sz="1400" b="1" dirty="0" err="1"/>
              <a:t>deosebit</a:t>
            </a:r>
            <a:r>
              <a:rPr lang="en-US" sz="1400" b="1" dirty="0"/>
              <a:t> de grave, care au pus </a:t>
            </a:r>
            <a:r>
              <a:rPr lang="en-US" sz="1400" b="1" dirty="0" err="1"/>
              <a:t>în</a:t>
            </a:r>
            <a:r>
              <a:rPr lang="en-US" sz="1400" b="1" dirty="0"/>
              <a:t> </a:t>
            </a:r>
            <a:r>
              <a:rPr lang="en-US" sz="1400" b="1" dirty="0" err="1"/>
              <a:t>pericol</a:t>
            </a:r>
            <a:r>
              <a:rPr lang="en-US" sz="1400" b="1" dirty="0"/>
              <a:t> </a:t>
            </a:r>
            <a:r>
              <a:rPr lang="en-US" sz="1400" b="1" dirty="0" err="1"/>
              <a:t>siguranța</a:t>
            </a:r>
            <a:r>
              <a:rPr lang="en-US" sz="1400" b="1" dirty="0"/>
              <a:t> </a:t>
            </a:r>
            <a:r>
              <a:rPr lang="en-US" sz="1400" b="1" dirty="0" err="1"/>
              <a:t>elevilor</a:t>
            </a:r>
            <a:r>
              <a:rPr lang="en-US" sz="1400" b="1" dirty="0"/>
              <a:t> </a:t>
            </a:r>
            <a:r>
              <a:rPr lang="en-US" sz="1400" b="1" dirty="0" err="1"/>
              <a:t>sau</a:t>
            </a:r>
            <a:r>
              <a:rPr lang="en-US" sz="1400" b="1" dirty="0"/>
              <a:t> a </a:t>
            </a:r>
            <a:r>
              <a:rPr lang="en-US" sz="1400" b="1" dirty="0" err="1"/>
              <a:t>personalului</a:t>
            </a:r>
            <a:r>
              <a:rPr lang="en-US" sz="1400" b="1" dirty="0"/>
              <a:t> din </a:t>
            </a:r>
            <a:r>
              <a:rPr lang="en-US" sz="1400" b="1" dirty="0" err="1"/>
              <a:t>școală</a:t>
            </a:r>
            <a:r>
              <a:rPr lang="en-US" sz="1400" b="1" dirty="0"/>
              <a:t>, </a:t>
            </a:r>
            <a:r>
              <a:rPr lang="en-US" sz="1400" b="1" dirty="0" err="1"/>
              <a:t>în</a:t>
            </a:r>
            <a:r>
              <a:rPr lang="en-US" sz="1400" b="1" dirty="0"/>
              <a:t> </a:t>
            </a:r>
            <a:r>
              <a:rPr lang="en-US" sz="1400" b="1" dirty="0" err="1"/>
              <a:t>formă</a:t>
            </a:r>
            <a:r>
              <a:rPr lang="en-US" sz="1400" b="1" dirty="0"/>
              <a:t> </a:t>
            </a:r>
            <a:r>
              <a:rPr lang="en-US" sz="1400" b="1" dirty="0" err="1"/>
              <a:t>continuată</a:t>
            </a:r>
            <a:r>
              <a:rPr lang="en-US" sz="1400" b="1" dirty="0"/>
              <a:t>, </a:t>
            </a:r>
            <a:r>
              <a:rPr lang="en-US" sz="1400" b="1" dirty="0" err="1"/>
              <a:t>sau</a:t>
            </a:r>
            <a:r>
              <a:rPr lang="en-US" sz="1400" b="1" dirty="0"/>
              <a:t> </a:t>
            </a:r>
            <a:r>
              <a:rPr lang="en-US" sz="1400" b="1" dirty="0" err="1"/>
              <a:t>pentru</a:t>
            </a:r>
            <a:r>
              <a:rPr lang="en-US" sz="1400" b="1" dirty="0"/>
              <a:t> </a:t>
            </a:r>
            <a:r>
              <a:rPr lang="en-US" sz="1400" b="1" dirty="0" err="1"/>
              <a:t>alte</a:t>
            </a:r>
            <a:r>
              <a:rPr lang="en-US" sz="1400" b="1" dirty="0"/>
              <a:t> </a:t>
            </a:r>
            <a:r>
              <a:rPr lang="en-US" sz="1400" b="1" dirty="0" err="1"/>
              <a:t>abateri</a:t>
            </a:r>
            <a:r>
              <a:rPr lang="en-US" sz="1400" b="1" dirty="0"/>
              <a:t>, </a:t>
            </a:r>
            <a:r>
              <a:rPr lang="en-US" sz="1400" b="1" dirty="0" err="1"/>
              <a:t>prevăzute</a:t>
            </a:r>
            <a:r>
              <a:rPr lang="en-US" sz="1400" b="1" dirty="0"/>
              <a:t> de </a:t>
            </a:r>
            <a:r>
              <a:rPr lang="en-US" sz="1400" b="1" dirty="0" err="1"/>
              <a:t>prezentul</a:t>
            </a:r>
            <a:r>
              <a:rPr lang="en-US" sz="1400" b="1" dirty="0"/>
              <a:t> </a:t>
            </a:r>
            <a:r>
              <a:rPr lang="en-US" sz="1400" b="1" dirty="0" err="1"/>
              <a:t>statut</a:t>
            </a:r>
            <a:r>
              <a:rPr lang="en-US" sz="1400" b="1" dirty="0"/>
              <a:t>, de </a:t>
            </a:r>
            <a:r>
              <a:rPr lang="en-US" sz="1400" b="1" dirty="0" err="1"/>
              <a:t>Regulamentul-cadru</a:t>
            </a:r>
            <a:r>
              <a:rPr lang="en-US" sz="1400" b="1" dirty="0"/>
              <a:t> de </a:t>
            </a:r>
            <a:r>
              <a:rPr lang="en-US" sz="1400" b="1" dirty="0" err="1"/>
              <a:t>organizare</a:t>
            </a:r>
            <a:r>
              <a:rPr lang="en-US" sz="1400" b="1" dirty="0"/>
              <a:t> </a:t>
            </a:r>
            <a:r>
              <a:rPr lang="en-US" sz="1400" b="1" dirty="0" err="1"/>
              <a:t>și</a:t>
            </a:r>
            <a:r>
              <a:rPr lang="en-US" sz="1400" b="1" dirty="0"/>
              <a:t> </a:t>
            </a:r>
            <a:r>
              <a:rPr lang="en-US" sz="1400" b="1" dirty="0" err="1"/>
              <a:t>funcționare</a:t>
            </a:r>
            <a:r>
              <a:rPr lang="en-US" sz="1400" b="1" dirty="0"/>
              <a:t> a </a:t>
            </a:r>
            <a:r>
              <a:rPr lang="en-US" sz="1400" b="1" dirty="0" err="1"/>
              <a:t>unităților</a:t>
            </a:r>
            <a:r>
              <a:rPr lang="en-US" sz="1400" b="1" dirty="0"/>
              <a:t> de </a:t>
            </a:r>
            <a:r>
              <a:rPr lang="en-US" sz="1400" b="1" dirty="0" err="1"/>
              <a:t>învățământ</a:t>
            </a:r>
            <a:r>
              <a:rPr lang="en-US" sz="1400" b="1" dirty="0"/>
              <a:t> </a:t>
            </a:r>
            <a:r>
              <a:rPr lang="en-US" sz="1400" b="1" dirty="0" err="1"/>
              <a:t>preuniversitar</a:t>
            </a:r>
            <a:r>
              <a:rPr lang="en-US" sz="1400" b="1" dirty="0"/>
              <a:t> (ROFUIP) </a:t>
            </a:r>
            <a:r>
              <a:rPr lang="en-US" sz="1400" b="1" dirty="0" err="1"/>
              <a:t>sau</a:t>
            </a:r>
            <a:r>
              <a:rPr lang="en-US" sz="1400" b="1" dirty="0"/>
              <a:t> de </a:t>
            </a:r>
            <a:r>
              <a:rPr lang="en-US" sz="1400" b="1" dirty="0" err="1"/>
              <a:t>regulamentul</a:t>
            </a:r>
            <a:r>
              <a:rPr lang="en-US" sz="1400" b="1" dirty="0"/>
              <a:t> de </a:t>
            </a:r>
            <a:r>
              <a:rPr lang="en-US" sz="1400" b="1" dirty="0" err="1"/>
              <a:t>organizare</a:t>
            </a:r>
            <a:r>
              <a:rPr lang="en-US" sz="1400" b="1" dirty="0"/>
              <a:t> </a:t>
            </a:r>
            <a:r>
              <a:rPr lang="en-US" sz="1400" b="1" dirty="0" err="1"/>
              <a:t>și</a:t>
            </a:r>
            <a:r>
              <a:rPr lang="en-US" sz="1400" b="1" dirty="0"/>
              <a:t> </a:t>
            </a:r>
            <a:r>
              <a:rPr lang="en-US" sz="1400" b="1" dirty="0" err="1"/>
              <a:t>funcționare</a:t>
            </a:r>
            <a:r>
              <a:rPr lang="en-US" sz="1400" b="1" dirty="0"/>
              <a:t> al </a:t>
            </a:r>
            <a:r>
              <a:rPr lang="en-US" sz="1400" b="1" dirty="0" err="1"/>
              <a:t>unității</a:t>
            </a:r>
            <a:r>
              <a:rPr lang="en-US" sz="1400" b="1" dirty="0"/>
              <a:t> de </a:t>
            </a:r>
            <a:r>
              <a:rPr lang="en-US" sz="1400" b="1" dirty="0" err="1"/>
              <a:t>învățământ</a:t>
            </a:r>
            <a:r>
              <a:rPr lang="en-US" sz="1400" b="1" dirty="0"/>
              <a:t> </a:t>
            </a:r>
            <a:r>
              <a:rPr lang="en-US" sz="1400" b="1" dirty="0" err="1"/>
              <a:t>sau</a:t>
            </a:r>
            <a:r>
              <a:rPr lang="en-US" sz="1400" b="1" dirty="0"/>
              <a:t> de </a:t>
            </a:r>
            <a:r>
              <a:rPr lang="en-US" sz="1400" b="1" dirty="0" err="1"/>
              <a:t>regulamentul</a:t>
            </a:r>
            <a:r>
              <a:rPr lang="en-US" sz="1400" b="1" dirty="0"/>
              <a:t> de </a:t>
            </a:r>
            <a:r>
              <a:rPr lang="en-US" sz="1400" b="1" dirty="0" err="1"/>
              <a:t>ordine</a:t>
            </a:r>
            <a:r>
              <a:rPr lang="en-US" sz="1400" b="1" dirty="0"/>
              <a:t> </a:t>
            </a:r>
            <a:r>
              <a:rPr lang="en-US" sz="1400" b="1" dirty="0" err="1"/>
              <a:t>interioară</a:t>
            </a:r>
            <a:r>
              <a:rPr lang="en-US" sz="1400" b="1" dirty="0"/>
              <a:t> </a:t>
            </a:r>
            <a:r>
              <a:rPr lang="en-US" sz="1400" b="1" dirty="0" err="1"/>
              <a:t>și</a:t>
            </a:r>
            <a:r>
              <a:rPr lang="en-US" sz="1400" b="1" dirty="0"/>
              <a:t> care, </a:t>
            </a:r>
            <a:r>
              <a:rPr lang="en-US" sz="1400" b="1" dirty="0" err="1"/>
              <a:t>în</a:t>
            </a:r>
            <a:r>
              <a:rPr lang="en-US" sz="1400" b="1" dirty="0"/>
              <a:t> </a:t>
            </a:r>
            <a:r>
              <a:rPr lang="en-US" sz="1400" b="1" dirty="0" err="1"/>
              <a:t>urma</a:t>
            </a:r>
            <a:r>
              <a:rPr lang="en-US" sz="1400" b="1" dirty="0"/>
              <a:t> </a:t>
            </a:r>
            <a:r>
              <a:rPr lang="en-US" sz="1400" b="1" dirty="0" err="1"/>
              <a:t>evaluării</a:t>
            </a:r>
            <a:r>
              <a:rPr lang="en-US" sz="1400" b="1" dirty="0"/>
              <a:t> </a:t>
            </a:r>
            <a:r>
              <a:rPr lang="en-US" sz="1400" b="1" dirty="0" err="1"/>
              <a:t>realizate</a:t>
            </a:r>
            <a:r>
              <a:rPr lang="en-US" sz="1400" b="1" dirty="0"/>
              <a:t> de </a:t>
            </a:r>
            <a:r>
              <a:rPr lang="en-US" sz="1400" b="1" dirty="0" err="1"/>
              <a:t>consilierul</a:t>
            </a:r>
            <a:r>
              <a:rPr lang="en-US" sz="1400" b="1" dirty="0"/>
              <a:t> </a:t>
            </a:r>
            <a:r>
              <a:rPr lang="en-US" sz="1400" b="1" dirty="0" err="1"/>
              <a:t>școlar</a:t>
            </a:r>
            <a:r>
              <a:rPr lang="en-US" sz="1400" b="1" dirty="0"/>
              <a:t> </a:t>
            </a:r>
            <a:r>
              <a:rPr lang="en-US" sz="1400" b="1" dirty="0" err="1"/>
              <a:t>după</a:t>
            </a:r>
            <a:r>
              <a:rPr lang="en-US" sz="1400" b="1" dirty="0"/>
              <a:t> </a:t>
            </a:r>
            <a:r>
              <a:rPr lang="en-US" sz="1400" b="1" dirty="0" err="1"/>
              <a:t>perioada</a:t>
            </a:r>
            <a:r>
              <a:rPr lang="en-US" sz="1400" b="1" dirty="0"/>
              <a:t> de </a:t>
            </a:r>
            <a:r>
              <a:rPr lang="en-US" sz="1400" b="1" dirty="0" err="1"/>
              <a:t>exmatriculare</a:t>
            </a:r>
            <a:r>
              <a:rPr lang="en-US" sz="1400" b="1" dirty="0"/>
              <a:t>, </a:t>
            </a:r>
            <a:r>
              <a:rPr lang="en-US" sz="1400" b="1" dirty="0" err="1"/>
              <a:t>dovedesc</a:t>
            </a:r>
            <a:r>
              <a:rPr lang="en-US" sz="1400" b="1" dirty="0"/>
              <a:t> </a:t>
            </a:r>
            <a:r>
              <a:rPr lang="en-US" sz="1400" b="1" dirty="0" err="1"/>
              <a:t>incapacitatea</a:t>
            </a:r>
            <a:r>
              <a:rPr lang="en-US" sz="1400" b="1" dirty="0"/>
              <a:t> de a se </a:t>
            </a:r>
            <a:r>
              <a:rPr lang="en-US" sz="1400" b="1" dirty="0" err="1"/>
              <a:t>integra</a:t>
            </a:r>
            <a:r>
              <a:rPr lang="en-US" sz="1400" b="1" dirty="0"/>
              <a:t> </a:t>
            </a:r>
            <a:r>
              <a:rPr lang="en-US" sz="1400" b="1" dirty="0" err="1"/>
              <a:t>în</a:t>
            </a:r>
            <a:r>
              <a:rPr lang="en-US" sz="1400" b="1" dirty="0"/>
              <a:t> </a:t>
            </a:r>
            <a:r>
              <a:rPr lang="en-US" sz="1400" b="1" dirty="0" err="1"/>
              <a:t>colective</a:t>
            </a:r>
            <a:r>
              <a:rPr lang="en-US" sz="1400" b="1" dirty="0"/>
              <a:t> </a:t>
            </a:r>
            <a:r>
              <a:rPr lang="en-US" sz="1400" b="1" dirty="0" err="1"/>
              <a:t>diferite</a:t>
            </a:r>
            <a:r>
              <a:rPr lang="en-US" sz="1400" b="1" dirty="0"/>
              <a:t> de </a:t>
            </a:r>
            <a:r>
              <a:rPr lang="en-US" sz="1400" b="1" dirty="0" err="1"/>
              <a:t>elevi</a:t>
            </a:r>
            <a:r>
              <a:rPr lang="en-US" sz="1400" b="1" dirty="0"/>
              <a:t> </a:t>
            </a:r>
            <a:r>
              <a:rPr lang="en-US" sz="1400" b="1" dirty="0" err="1"/>
              <a:t>sau</a:t>
            </a:r>
            <a:r>
              <a:rPr lang="en-US" sz="1400" b="1" dirty="0"/>
              <a:t> de cadre </a:t>
            </a:r>
            <a:r>
              <a:rPr lang="en-US" sz="1400" b="1" dirty="0" err="1"/>
              <a:t>didactice</a:t>
            </a:r>
            <a:r>
              <a:rPr lang="en-US" sz="1400" b="1" dirty="0"/>
              <a:t>. </a:t>
            </a:r>
            <a:endParaRPr lang="ro-RO" sz="1400" b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(</a:t>
            </a:r>
            <a:r>
              <a:rPr lang="en-US" sz="1400" dirty="0"/>
              <a:t>2) </a:t>
            </a:r>
            <a:r>
              <a:rPr lang="en-US" sz="1400" dirty="0" err="1"/>
              <a:t>Abaterea</a:t>
            </a:r>
            <a:r>
              <a:rPr lang="en-US" sz="1400" dirty="0"/>
              <a:t> </a:t>
            </a:r>
            <a:r>
              <a:rPr lang="en-US" sz="1400" dirty="0" err="1"/>
              <a:t>este</a:t>
            </a:r>
            <a:r>
              <a:rPr lang="en-US" sz="1400" dirty="0"/>
              <a:t> </a:t>
            </a:r>
            <a:r>
              <a:rPr lang="en-US" sz="1400" b="1" dirty="0" err="1"/>
              <a:t>cercetată</a:t>
            </a:r>
            <a:r>
              <a:rPr lang="en-US" sz="1400" dirty="0"/>
              <a:t> de </a:t>
            </a:r>
            <a:r>
              <a:rPr lang="en-US" sz="1400" dirty="0" err="1"/>
              <a:t>Comisia</a:t>
            </a:r>
            <a:r>
              <a:rPr lang="en-US" sz="1400" dirty="0"/>
              <a:t> </a:t>
            </a:r>
            <a:r>
              <a:rPr lang="en-US" sz="1400" dirty="0" err="1"/>
              <a:t>pentru</a:t>
            </a:r>
            <a:r>
              <a:rPr lang="en-US" sz="1400" dirty="0"/>
              <a:t> </a:t>
            </a:r>
            <a:r>
              <a:rPr lang="en-US" sz="1400" dirty="0" err="1"/>
              <a:t>prevenirea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combaterea</a:t>
            </a:r>
            <a:r>
              <a:rPr lang="en-US" sz="1400" dirty="0"/>
              <a:t> </a:t>
            </a:r>
            <a:r>
              <a:rPr lang="en-US" sz="1400" dirty="0" err="1"/>
              <a:t>violenței</a:t>
            </a:r>
            <a:r>
              <a:rPr lang="en-US" sz="1400" dirty="0"/>
              <a:t>, a </a:t>
            </a:r>
            <a:r>
              <a:rPr lang="en-US" sz="1400" dirty="0" err="1"/>
              <a:t>faptelor</a:t>
            </a:r>
            <a:r>
              <a:rPr lang="en-US" sz="1400" dirty="0"/>
              <a:t> de </a:t>
            </a:r>
            <a:r>
              <a:rPr lang="en-US" sz="1400" dirty="0" err="1"/>
              <a:t>corupție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discriminării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mediul</a:t>
            </a:r>
            <a:r>
              <a:rPr lang="en-US" sz="1400" dirty="0"/>
              <a:t> </a:t>
            </a:r>
            <a:r>
              <a:rPr lang="en-US" sz="1400" dirty="0" err="1"/>
              <a:t>școlar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promovarea</a:t>
            </a:r>
            <a:r>
              <a:rPr lang="en-US" sz="1400" dirty="0"/>
              <a:t> </a:t>
            </a:r>
            <a:r>
              <a:rPr lang="en-US" sz="1400" dirty="0" err="1"/>
              <a:t>interculturalității</a:t>
            </a:r>
            <a:r>
              <a:rPr lang="en-US" sz="1400" dirty="0"/>
              <a:t>, </a:t>
            </a:r>
            <a:r>
              <a:rPr lang="en-US" sz="1400" dirty="0" err="1"/>
              <a:t>constituită</a:t>
            </a:r>
            <a:r>
              <a:rPr lang="en-US" sz="1400" dirty="0"/>
              <a:t> la </a:t>
            </a:r>
            <a:r>
              <a:rPr lang="en-US" sz="1400" dirty="0" err="1"/>
              <a:t>nivelul</a:t>
            </a:r>
            <a:r>
              <a:rPr lang="en-US" sz="1400" dirty="0"/>
              <a:t> </a:t>
            </a:r>
            <a:r>
              <a:rPr lang="en-US" sz="1400" dirty="0" err="1"/>
              <a:t>unităților</a:t>
            </a:r>
            <a:r>
              <a:rPr lang="en-US" sz="1400" dirty="0"/>
              <a:t> de </a:t>
            </a:r>
            <a:r>
              <a:rPr lang="en-US" sz="1400" dirty="0" err="1"/>
              <a:t>învățământ</a:t>
            </a:r>
            <a:r>
              <a:rPr lang="en-US" sz="1400" dirty="0"/>
              <a:t> </a:t>
            </a:r>
            <a:r>
              <a:rPr lang="en-US" sz="1400" dirty="0" err="1"/>
              <a:t>preuniversitar</a:t>
            </a:r>
            <a:r>
              <a:rPr lang="en-US" sz="1400" dirty="0"/>
              <a:t> de stat,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baza</a:t>
            </a:r>
            <a:r>
              <a:rPr lang="en-US" sz="1400" dirty="0"/>
              <a:t> </a:t>
            </a:r>
            <a:r>
              <a:rPr lang="en-US" sz="1400" dirty="0" err="1"/>
              <a:t>hotărârii</a:t>
            </a:r>
            <a:r>
              <a:rPr lang="en-US" sz="1400" dirty="0"/>
              <a:t> </a:t>
            </a:r>
            <a:r>
              <a:rPr lang="en-US" sz="1400" dirty="0" err="1"/>
              <a:t>consiliului</a:t>
            </a:r>
            <a:r>
              <a:rPr lang="en-US" sz="1400" dirty="0"/>
              <a:t> de </a:t>
            </a:r>
            <a:r>
              <a:rPr lang="en-US" sz="1400" dirty="0" err="1"/>
              <a:t>administrație</a:t>
            </a:r>
            <a:r>
              <a:rPr lang="en-US" sz="1400" dirty="0"/>
              <a:t>, conform </a:t>
            </a:r>
            <a:r>
              <a:rPr lang="en-US" sz="1400" dirty="0" err="1"/>
              <a:t>prevederilor</a:t>
            </a:r>
            <a:r>
              <a:rPr lang="en-US" sz="1400" dirty="0"/>
              <a:t> </a:t>
            </a:r>
            <a:r>
              <a:rPr lang="en-US" sz="1400" dirty="0" err="1"/>
              <a:t>Regulamentului-cadru</a:t>
            </a:r>
            <a:r>
              <a:rPr lang="en-US" sz="1400" dirty="0"/>
              <a:t> de </a:t>
            </a:r>
            <a:r>
              <a:rPr lang="en-US" sz="1400" dirty="0" err="1"/>
              <a:t>organizare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funcționare</a:t>
            </a:r>
            <a:r>
              <a:rPr lang="en-US" sz="1400" dirty="0"/>
              <a:t> a </a:t>
            </a:r>
            <a:r>
              <a:rPr lang="en-US" sz="1400" dirty="0" err="1"/>
              <a:t>unităților</a:t>
            </a:r>
            <a:r>
              <a:rPr lang="en-US" sz="1400" dirty="0"/>
              <a:t> de </a:t>
            </a:r>
            <a:r>
              <a:rPr lang="en-US" sz="1400" dirty="0" err="1"/>
              <a:t>învățământ</a:t>
            </a:r>
            <a:r>
              <a:rPr lang="en-US" sz="1400" dirty="0"/>
              <a:t> </a:t>
            </a:r>
            <a:r>
              <a:rPr lang="en-US" sz="1400" dirty="0" err="1"/>
              <a:t>preuniversitar</a:t>
            </a:r>
            <a:r>
              <a:rPr lang="en-US" sz="1400" dirty="0"/>
              <a:t> (ROFUIP), care </a:t>
            </a:r>
            <a:r>
              <a:rPr lang="en-US" sz="1400" b="1" dirty="0" err="1"/>
              <a:t>propun</a:t>
            </a:r>
            <a:r>
              <a:rPr lang="en-US" sz="1400" dirty="0" err="1"/>
              <a:t>e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sancțiunea</a:t>
            </a:r>
            <a:r>
              <a:rPr lang="en-US" sz="1400" dirty="0"/>
              <a:t>. </a:t>
            </a:r>
            <a:endParaRPr lang="ro-RO" sz="1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(</a:t>
            </a:r>
            <a:r>
              <a:rPr lang="en-US" sz="1400" dirty="0"/>
              <a:t>3) </a:t>
            </a:r>
            <a:r>
              <a:rPr lang="en-US" sz="1400" dirty="0" err="1"/>
              <a:t>Sancțiunea</a:t>
            </a:r>
            <a:r>
              <a:rPr lang="en-US" sz="1400" dirty="0"/>
              <a:t>, </a:t>
            </a:r>
            <a:r>
              <a:rPr lang="en-US" sz="1400" dirty="0" err="1"/>
              <a:t>însoțită</a:t>
            </a:r>
            <a:r>
              <a:rPr lang="en-US" sz="1400" dirty="0"/>
              <a:t> de </a:t>
            </a:r>
            <a:r>
              <a:rPr lang="en-US" sz="1400" dirty="0" err="1"/>
              <a:t>scăderea</a:t>
            </a:r>
            <a:r>
              <a:rPr lang="en-US" sz="1400" dirty="0"/>
              <a:t> </a:t>
            </a:r>
            <a:r>
              <a:rPr lang="en-US" sz="1400" dirty="0" err="1"/>
              <a:t>notei</a:t>
            </a:r>
            <a:r>
              <a:rPr lang="en-US" sz="1400" dirty="0"/>
              <a:t> la </a:t>
            </a:r>
            <a:r>
              <a:rPr lang="en-US" sz="1400" dirty="0" err="1"/>
              <a:t>purtare</a:t>
            </a:r>
            <a:r>
              <a:rPr lang="en-US" sz="1400" dirty="0"/>
              <a:t>, </a:t>
            </a:r>
            <a:r>
              <a:rPr lang="en-US" sz="1400" dirty="0" err="1"/>
              <a:t>este</a:t>
            </a:r>
            <a:r>
              <a:rPr lang="en-US" sz="1400" dirty="0"/>
              <a:t> </a:t>
            </a:r>
            <a:r>
              <a:rPr lang="en-US" sz="1400" dirty="0" err="1"/>
              <a:t>aprobată</a:t>
            </a:r>
            <a:r>
              <a:rPr lang="en-US" sz="1400" dirty="0"/>
              <a:t> de </a:t>
            </a:r>
            <a:r>
              <a:rPr lang="en-US" sz="1400" dirty="0" err="1"/>
              <a:t>consiliul</a:t>
            </a:r>
            <a:r>
              <a:rPr lang="en-US" sz="1400" dirty="0"/>
              <a:t> </a:t>
            </a:r>
            <a:r>
              <a:rPr lang="en-US" sz="1400" dirty="0" err="1"/>
              <a:t>profesoral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aplicată</a:t>
            </a:r>
            <a:r>
              <a:rPr lang="en-US" sz="1400" dirty="0"/>
              <a:t> de </a:t>
            </a:r>
            <a:r>
              <a:rPr lang="en-US" sz="1400" dirty="0" err="1"/>
              <a:t>profesorul</a:t>
            </a:r>
            <a:r>
              <a:rPr lang="en-US" sz="1400" dirty="0"/>
              <a:t> </a:t>
            </a:r>
            <a:r>
              <a:rPr lang="en-US" sz="1400" dirty="0" err="1"/>
              <a:t>diriginte</a:t>
            </a:r>
            <a:r>
              <a:rPr lang="en-US" sz="1400" dirty="0"/>
              <a:t>, </a:t>
            </a:r>
            <a:r>
              <a:rPr lang="en-US" sz="1400" dirty="0" err="1"/>
              <a:t>directorul</a:t>
            </a:r>
            <a:r>
              <a:rPr lang="en-US" sz="1400" dirty="0"/>
              <a:t> </a:t>
            </a:r>
            <a:r>
              <a:rPr lang="en-US" sz="1400" dirty="0" err="1"/>
              <a:t>unității</a:t>
            </a:r>
            <a:r>
              <a:rPr lang="en-US" sz="1400" dirty="0"/>
              <a:t> de </a:t>
            </a:r>
            <a:r>
              <a:rPr lang="en-US" sz="1400" dirty="0" err="1"/>
              <a:t>învățământ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inspectoratul</a:t>
            </a:r>
            <a:r>
              <a:rPr lang="en-US" sz="1400" dirty="0"/>
              <a:t> </a:t>
            </a:r>
            <a:r>
              <a:rPr lang="en-US" sz="1400" dirty="0" err="1"/>
              <a:t>școlar</a:t>
            </a:r>
            <a:r>
              <a:rPr lang="en-US" sz="1400" dirty="0" smtClean="0"/>
              <a:t>.</a:t>
            </a:r>
            <a:endParaRPr lang="ro-RO" sz="1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 </a:t>
            </a:r>
            <a:r>
              <a:rPr lang="en-US" sz="1400" dirty="0">
                <a:solidFill>
                  <a:srgbClr val="FF0000"/>
                </a:solidFill>
              </a:rPr>
              <a:t>(4) </a:t>
            </a:r>
            <a:r>
              <a:rPr lang="en-US" sz="1400" dirty="0" err="1">
                <a:solidFill>
                  <a:srgbClr val="FF0000"/>
                </a:solidFill>
              </a:rPr>
              <a:t>În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cazul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contestării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sancțiunii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aceasta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este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soluționată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consiliul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administrație</a:t>
            </a:r>
            <a:r>
              <a:rPr lang="en-US" sz="1400" dirty="0">
                <a:solidFill>
                  <a:srgbClr val="FF0000"/>
                </a:solidFill>
              </a:rPr>
              <a:t> al </a:t>
            </a:r>
            <a:r>
              <a:rPr lang="en-US" sz="1400" dirty="0" err="1">
                <a:solidFill>
                  <a:srgbClr val="FF0000"/>
                </a:solidFill>
              </a:rPr>
              <a:t>unității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învățământ</a:t>
            </a:r>
            <a:r>
              <a:rPr lang="en-US" sz="1400" dirty="0">
                <a:solidFill>
                  <a:srgbClr val="FF0000"/>
                </a:solidFill>
              </a:rPr>
              <a:t>. </a:t>
            </a:r>
            <a:endParaRPr lang="ro-RO" sz="14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(</a:t>
            </a:r>
            <a:r>
              <a:rPr lang="en-US" sz="1400" dirty="0"/>
              <a:t>5) </a:t>
            </a:r>
            <a:r>
              <a:rPr lang="en-US" sz="1400" dirty="0" err="1"/>
              <a:t>Sancțiunea</a:t>
            </a:r>
            <a:r>
              <a:rPr lang="en-US" sz="1400" dirty="0"/>
              <a:t> se </a:t>
            </a:r>
            <a:r>
              <a:rPr lang="en-US" sz="1400" dirty="0" err="1"/>
              <a:t>consemnează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catalogul</a:t>
            </a:r>
            <a:r>
              <a:rPr lang="en-US" sz="1400" dirty="0"/>
              <a:t> </a:t>
            </a:r>
            <a:r>
              <a:rPr lang="en-US" sz="1400" dirty="0" err="1"/>
              <a:t>clasei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registrul</a:t>
            </a:r>
            <a:r>
              <a:rPr lang="en-US" sz="1400" dirty="0"/>
              <a:t> </a:t>
            </a:r>
            <a:r>
              <a:rPr lang="en-US" sz="1400" dirty="0" err="1"/>
              <a:t>matricol</a:t>
            </a:r>
            <a:r>
              <a:rPr lang="en-US" sz="1400" dirty="0"/>
              <a:t>, </a:t>
            </a:r>
            <a:r>
              <a:rPr lang="en-US" sz="1400" dirty="0" err="1"/>
              <a:t>iar</a:t>
            </a:r>
            <a:r>
              <a:rPr lang="en-US" sz="1400" dirty="0"/>
              <a:t> </a:t>
            </a:r>
            <a:r>
              <a:rPr lang="en-US" sz="1400" dirty="0" err="1"/>
              <a:t>procesul</a:t>
            </a:r>
            <a:r>
              <a:rPr lang="en-US" sz="1400" dirty="0"/>
              <a:t>-verbal </a:t>
            </a:r>
            <a:r>
              <a:rPr lang="en-US" sz="1400" dirty="0" err="1"/>
              <a:t>aferent</a:t>
            </a:r>
            <a:r>
              <a:rPr lang="en-US" sz="1400" dirty="0"/>
              <a:t> </a:t>
            </a:r>
            <a:r>
              <a:rPr lang="en-US" sz="1400" dirty="0" err="1"/>
              <a:t>sancțiunii</a:t>
            </a:r>
            <a:r>
              <a:rPr lang="en-US" sz="1400" dirty="0"/>
              <a:t> </a:t>
            </a:r>
            <a:r>
              <a:rPr lang="en-US" sz="1400" dirty="0" err="1"/>
              <a:t>este</a:t>
            </a:r>
            <a:r>
              <a:rPr lang="en-US" sz="1400" dirty="0"/>
              <a:t> </a:t>
            </a:r>
            <a:r>
              <a:rPr lang="en-US" sz="1400" dirty="0" err="1"/>
              <a:t>consemnat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registrul</a:t>
            </a:r>
            <a:r>
              <a:rPr lang="en-US" sz="1400" dirty="0"/>
              <a:t> de </a:t>
            </a:r>
            <a:r>
              <a:rPr lang="en-US" sz="1400" dirty="0" err="1"/>
              <a:t>procese-verbale</a:t>
            </a:r>
            <a:r>
              <a:rPr lang="en-US" sz="1400" dirty="0"/>
              <a:t> al </a:t>
            </a:r>
            <a:r>
              <a:rPr lang="en-US" sz="1400" dirty="0" err="1"/>
              <a:t>consiliului</a:t>
            </a:r>
            <a:r>
              <a:rPr lang="en-US" sz="1400" dirty="0"/>
              <a:t> </a:t>
            </a:r>
            <a:r>
              <a:rPr lang="en-US" sz="1400" dirty="0" err="1"/>
              <a:t>profesoral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al </a:t>
            </a:r>
            <a:r>
              <a:rPr lang="en-US" sz="1400" dirty="0" err="1"/>
              <a:t>consiliului</a:t>
            </a:r>
            <a:r>
              <a:rPr lang="en-US" sz="1400" dirty="0"/>
              <a:t> de </a:t>
            </a:r>
            <a:r>
              <a:rPr lang="en-US" sz="1400" dirty="0" err="1"/>
              <a:t>administrație</a:t>
            </a:r>
            <a:r>
              <a:rPr lang="en-US" sz="1400" dirty="0"/>
              <a:t> al </a:t>
            </a:r>
            <a:r>
              <a:rPr lang="en-US" sz="1400" dirty="0" err="1"/>
              <a:t>unității</a:t>
            </a:r>
            <a:r>
              <a:rPr lang="en-US" sz="1400" dirty="0"/>
              <a:t> de </a:t>
            </a:r>
            <a:r>
              <a:rPr lang="en-US" sz="1400" dirty="0" err="1"/>
              <a:t>învățământ</a:t>
            </a:r>
            <a:r>
              <a:rPr lang="en-US" sz="1400" dirty="0"/>
              <a:t>. </a:t>
            </a:r>
            <a:endParaRPr lang="ro-RO" sz="1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solidFill>
                  <a:srgbClr val="FF0000"/>
                </a:solidFill>
              </a:rPr>
              <a:t>(</a:t>
            </a:r>
            <a:r>
              <a:rPr lang="en-US" sz="1400" dirty="0">
                <a:solidFill>
                  <a:srgbClr val="FF0000"/>
                </a:solidFill>
              </a:rPr>
              <a:t>6) </a:t>
            </a:r>
            <a:r>
              <a:rPr lang="en-US" sz="1400" dirty="0" err="1">
                <a:solidFill>
                  <a:srgbClr val="FF0000"/>
                </a:solidFill>
              </a:rPr>
              <a:t>Documentul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referitor</a:t>
            </a:r>
            <a:r>
              <a:rPr lang="en-US" sz="1400" dirty="0">
                <a:solidFill>
                  <a:srgbClr val="FF0000"/>
                </a:solidFill>
              </a:rPr>
              <a:t> la </a:t>
            </a:r>
            <a:r>
              <a:rPr lang="en-US" sz="1400" dirty="0" err="1">
                <a:solidFill>
                  <a:srgbClr val="FF0000"/>
                </a:solidFill>
              </a:rPr>
              <a:t>exmatricularea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elevului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este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înmânat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către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directorul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unității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învățământ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elevului</a:t>
            </a:r>
            <a:r>
              <a:rPr lang="en-US" sz="1400" dirty="0">
                <a:solidFill>
                  <a:srgbClr val="FF0000"/>
                </a:solidFill>
              </a:rPr>
              <a:t>, sub </a:t>
            </a:r>
            <a:r>
              <a:rPr lang="en-US" sz="1400" dirty="0" err="1">
                <a:solidFill>
                  <a:srgbClr val="FF0000"/>
                </a:solidFill>
              </a:rPr>
              <a:t>semnătură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sau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în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situația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în</a:t>
            </a:r>
            <a:r>
              <a:rPr lang="en-US" sz="1400" dirty="0">
                <a:solidFill>
                  <a:srgbClr val="FF0000"/>
                </a:solidFill>
              </a:rPr>
              <a:t> care </a:t>
            </a:r>
            <a:r>
              <a:rPr lang="en-US" sz="1400" dirty="0" err="1">
                <a:solidFill>
                  <a:srgbClr val="FF0000"/>
                </a:solidFill>
              </a:rPr>
              <a:t>acest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lucru</a:t>
            </a:r>
            <a:r>
              <a:rPr lang="en-US" sz="1400" dirty="0">
                <a:solidFill>
                  <a:srgbClr val="FF0000"/>
                </a:solidFill>
              </a:rPr>
              <a:t> nu </a:t>
            </a:r>
            <a:r>
              <a:rPr lang="en-US" sz="1400" dirty="0" err="1">
                <a:solidFill>
                  <a:srgbClr val="FF0000"/>
                </a:solidFill>
              </a:rPr>
              <a:t>este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posibil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este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trimis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prin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poștă</a:t>
            </a:r>
            <a:r>
              <a:rPr lang="en-US" sz="1400" dirty="0">
                <a:solidFill>
                  <a:srgbClr val="FF0000"/>
                </a:solidFill>
              </a:rPr>
              <a:t>, cu </a:t>
            </a:r>
            <a:r>
              <a:rPr lang="en-US" sz="1400" dirty="0" err="1">
                <a:solidFill>
                  <a:srgbClr val="FF0000"/>
                </a:solidFill>
              </a:rPr>
              <a:t>confirmare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primire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în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termen</a:t>
            </a:r>
            <a:r>
              <a:rPr lang="en-US" sz="1400" dirty="0">
                <a:solidFill>
                  <a:srgbClr val="FF0000"/>
                </a:solidFill>
              </a:rPr>
              <a:t> de 5 </a:t>
            </a:r>
            <a:r>
              <a:rPr lang="en-US" sz="1400" dirty="0" err="1">
                <a:solidFill>
                  <a:srgbClr val="FF0000"/>
                </a:solidFill>
              </a:rPr>
              <a:t>zile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lucrătoare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36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5609" y="797668"/>
            <a:ext cx="8064229" cy="593387"/>
          </a:xfrm>
        </p:spPr>
        <p:txBody>
          <a:bodyPr>
            <a:normAutofit/>
          </a:bodyPr>
          <a:lstStyle/>
          <a:p>
            <a:r>
              <a:rPr lang="ro-RO" dirty="0" smtClean="0"/>
              <a:t>Procedura de sancționare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800" dirty="0"/>
              <a:t>Art. 30. — (1) </a:t>
            </a:r>
            <a:r>
              <a:rPr lang="en-US" sz="1800" dirty="0" err="1"/>
              <a:t>Contestarea</a:t>
            </a:r>
            <a:r>
              <a:rPr lang="en-US" sz="1800" dirty="0"/>
              <a:t> </a:t>
            </a:r>
            <a:r>
              <a:rPr lang="en-US" sz="1800" dirty="0" err="1"/>
              <a:t>sancțiunilor</a:t>
            </a:r>
            <a:r>
              <a:rPr lang="en-US" sz="1800" dirty="0"/>
              <a:t> </a:t>
            </a:r>
            <a:r>
              <a:rPr lang="en-US" sz="1800" dirty="0" err="1"/>
              <a:t>ce</a:t>
            </a:r>
            <a:r>
              <a:rPr lang="en-US" sz="1800" dirty="0"/>
              <a:t> pot fi </a:t>
            </a:r>
            <a:r>
              <a:rPr lang="en-US" sz="1800" dirty="0" err="1"/>
              <a:t>aplicate</a:t>
            </a:r>
            <a:r>
              <a:rPr lang="en-US" sz="1800" dirty="0"/>
              <a:t> </a:t>
            </a:r>
            <a:r>
              <a:rPr lang="en-US" sz="1800" dirty="0" err="1"/>
              <a:t>elevilor</a:t>
            </a:r>
            <a:r>
              <a:rPr lang="en-US" sz="1800" dirty="0"/>
              <a:t>, </a:t>
            </a:r>
            <a:r>
              <a:rPr lang="en-US" sz="1800" dirty="0" err="1"/>
              <a:t>prevăzute</a:t>
            </a:r>
            <a:r>
              <a:rPr lang="en-US" sz="1800" dirty="0"/>
              <a:t> la art. 16 </a:t>
            </a:r>
            <a:r>
              <a:rPr lang="en-US" sz="1800" dirty="0" err="1"/>
              <a:t>alin</a:t>
            </a:r>
            <a:r>
              <a:rPr lang="en-US" sz="1800" dirty="0"/>
              <a:t>. (4) lit. c)—</a:t>
            </a:r>
            <a:r>
              <a:rPr lang="en-US" sz="1800" dirty="0" err="1"/>
              <a:t>i</a:t>
            </a:r>
            <a:r>
              <a:rPr lang="en-US" sz="1800" dirty="0"/>
              <a:t>), se </a:t>
            </a:r>
            <a:r>
              <a:rPr lang="en-US" sz="1800" dirty="0" err="1"/>
              <a:t>adresează</a:t>
            </a:r>
            <a:r>
              <a:rPr lang="en-US" sz="1800" dirty="0"/>
              <a:t> </a:t>
            </a:r>
            <a:r>
              <a:rPr lang="en-US" sz="1800" dirty="0" err="1"/>
              <a:t>în</a:t>
            </a:r>
            <a:r>
              <a:rPr lang="en-US" sz="1800" dirty="0"/>
              <a:t> </a:t>
            </a:r>
            <a:r>
              <a:rPr lang="en-US" sz="1800" dirty="0" err="1"/>
              <a:t>scris</a:t>
            </a:r>
            <a:r>
              <a:rPr lang="en-US" sz="1800" dirty="0"/>
              <a:t> de </a:t>
            </a:r>
            <a:r>
              <a:rPr lang="en-US" sz="1800" dirty="0" err="1"/>
              <a:t>către</a:t>
            </a:r>
            <a:r>
              <a:rPr lang="en-US" sz="1800" dirty="0"/>
              <a:t> </a:t>
            </a:r>
            <a:r>
              <a:rPr lang="en-US" sz="1800" dirty="0" err="1"/>
              <a:t>elevul</a:t>
            </a:r>
            <a:r>
              <a:rPr lang="en-US" sz="1800" dirty="0"/>
              <a:t> major </a:t>
            </a:r>
            <a:r>
              <a:rPr lang="en-US" sz="1800" dirty="0" err="1"/>
              <a:t>sau</a:t>
            </a:r>
            <a:r>
              <a:rPr lang="en-US" sz="1800" dirty="0"/>
              <a:t>, </a:t>
            </a:r>
            <a:r>
              <a:rPr lang="en-US" sz="1800" dirty="0" err="1"/>
              <a:t>după</a:t>
            </a:r>
            <a:r>
              <a:rPr lang="en-US" sz="1800" dirty="0"/>
              <a:t> </a:t>
            </a:r>
            <a:r>
              <a:rPr lang="en-US" sz="1800" dirty="0" err="1"/>
              <a:t>caz</a:t>
            </a:r>
            <a:r>
              <a:rPr lang="en-US" sz="1800" dirty="0"/>
              <a:t>, de </a:t>
            </a:r>
            <a:r>
              <a:rPr lang="en-US" sz="1800" dirty="0" err="1"/>
              <a:t>către</a:t>
            </a:r>
            <a:r>
              <a:rPr lang="en-US" sz="1800" dirty="0"/>
              <a:t> </a:t>
            </a:r>
            <a:r>
              <a:rPr lang="en-US" sz="1800" dirty="0" err="1"/>
              <a:t>părintele</a:t>
            </a:r>
            <a:r>
              <a:rPr lang="en-US" sz="1800" dirty="0"/>
              <a:t>/</a:t>
            </a:r>
            <a:r>
              <a:rPr lang="en-US" sz="1800" dirty="0" err="1"/>
              <a:t>reprezentantul</a:t>
            </a:r>
            <a:r>
              <a:rPr lang="en-US" sz="1800" dirty="0"/>
              <a:t> legal al </a:t>
            </a:r>
            <a:r>
              <a:rPr lang="en-US" sz="1800" dirty="0" err="1"/>
              <a:t>elevului</a:t>
            </a:r>
            <a:r>
              <a:rPr lang="en-US" sz="1800" dirty="0"/>
              <a:t> </a:t>
            </a:r>
            <a:r>
              <a:rPr lang="en-US" sz="1800" dirty="0" err="1"/>
              <a:t>consiliului</a:t>
            </a:r>
            <a:r>
              <a:rPr lang="en-US" sz="1800" dirty="0"/>
              <a:t> de </a:t>
            </a:r>
            <a:r>
              <a:rPr lang="en-US" sz="1800" dirty="0" err="1"/>
              <a:t>administrație</a:t>
            </a:r>
            <a:r>
              <a:rPr lang="en-US" sz="1800" dirty="0"/>
              <a:t> al </a:t>
            </a:r>
            <a:r>
              <a:rPr lang="en-US" sz="1800" dirty="0" err="1"/>
              <a:t>unității</a:t>
            </a:r>
            <a:r>
              <a:rPr lang="en-US" sz="1800" dirty="0"/>
              <a:t> de </a:t>
            </a:r>
            <a:r>
              <a:rPr lang="en-US" sz="1800" dirty="0" err="1"/>
              <a:t>învățământ</a:t>
            </a:r>
            <a:r>
              <a:rPr lang="en-US" sz="1800" dirty="0"/>
              <a:t> </a:t>
            </a:r>
            <a:r>
              <a:rPr lang="en-US" sz="1800" dirty="0" err="1"/>
              <a:t>preuniversitar</a:t>
            </a:r>
            <a:r>
              <a:rPr lang="en-US" sz="1800" dirty="0"/>
              <a:t>, </a:t>
            </a:r>
            <a:r>
              <a:rPr lang="en-US" sz="1800" dirty="0" err="1"/>
              <a:t>în</a:t>
            </a:r>
            <a:r>
              <a:rPr lang="en-US" sz="1800" dirty="0"/>
              <a:t> </a:t>
            </a:r>
            <a:r>
              <a:rPr lang="en-US" sz="1800" dirty="0" err="1"/>
              <a:t>termen</a:t>
            </a:r>
            <a:r>
              <a:rPr lang="en-US" sz="1800" dirty="0"/>
              <a:t> de 5 </a:t>
            </a:r>
            <a:r>
              <a:rPr lang="en-US" sz="1800" dirty="0" err="1"/>
              <a:t>zile</a:t>
            </a:r>
            <a:r>
              <a:rPr lang="en-US" sz="1800" dirty="0"/>
              <a:t> </a:t>
            </a:r>
            <a:r>
              <a:rPr lang="en-US" sz="1800" dirty="0" err="1"/>
              <a:t>lucrătoare</a:t>
            </a:r>
            <a:r>
              <a:rPr lang="en-US" sz="1800" dirty="0"/>
              <a:t> de la </a:t>
            </a:r>
            <a:r>
              <a:rPr lang="en-US" sz="1800" dirty="0" err="1"/>
              <a:t>aplicarea</a:t>
            </a:r>
            <a:r>
              <a:rPr lang="en-US" sz="1800" dirty="0"/>
              <a:t> </a:t>
            </a:r>
            <a:r>
              <a:rPr lang="en-US" sz="1800" dirty="0" err="1"/>
              <a:t>sancțiunii</a:t>
            </a:r>
            <a:r>
              <a:rPr lang="en-US" sz="1800" dirty="0"/>
              <a:t>. </a:t>
            </a:r>
            <a:endParaRPr lang="ro-RO" sz="1800" dirty="0" smtClean="0"/>
          </a:p>
          <a:p>
            <a:pPr algn="just"/>
            <a:r>
              <a:rPr lang="en-US" sz="1800" dirty="0" smtClean="0"/>
              <a:t>(</a:t>
            </a:r>
            <a:r>
              <a:rPr lang="en-US" sz="1800" dirty="0"/>
              <a:t>2) </a:t>
            </a:r>
            <a:r>
              <a:rPr lang="en-US" sz="1800" dirty="0" err="1"/>
              <a:t>Contestația</a:t>
            </a:r>
            <a:r>
              <a:rPr lang="en-US" sz="1800" dirty="0"/>
              <a:t> se </a:t>
            </a:r>
            <a:r>
              <a:rPr lang="en-US" sz="1800" dirty="0" err="1"/>
              <a:t>soluționează</a:t>
            </a:r>
            <a:r>
              <a:rPr lang="en-US" sz="1800" dirty="0"/>
              <a:t> </a:t>
            </a:r>
            <a:r>
              <a:rPr lang="en-US" sz="1800" dirty="0" err="1"/>
              <a:t>în</a:t>
            </a:r>
            <a:r>
              <a:rPr lang="en-US" sz="1800" dirty="0"/>
              <a:t> </a:t>
            </a:r>
            <a:r>
              <a:rPr lang="en-US" sz="1800" dirty="0" err="1"/>
              <a:t>termen</a:t>
            </a:r>
            <a:r>
              <a:rPr lang="en-US" sz="1800" dirty="0"/>
              <a:t> de 15 </a:t>
            </a:r>
            <a:r>
              <a:rPr lang="en-US" sz="1800" dirty="0" err="1"/>
              <a:t>zile</a:t>
            </a:r>
            <a:r>
              <a:rPr lang="en-US" sz="1800" dirty="0"/>
              <a:t> </a:t>
            </a:r>
            <a:r>
              <a:rPr lang="en-US" sz="1800" dirty="0" err="1"/>
              <a:t>lucrătoare</a:t>
            </a:r>
            <a:r>
              <a:rPr lang="en-US" sz="1800" dirty="0"/>
              <a:t> de la </a:t>
            </a:r>
            <a:r>
              <a:rPr lang="en-US" sz="1800" dirty="0" err="1"/>
              <a:t>depunerea</a:t>
            </a:r>
            <a:r>
              <a:rPr lang="en-US" sz="1800" dirty="0"/>
              <a:t> </a:t>
            </a:r>
            <a:r>
              <a:rPr lang="en-US" sz="1800" dirty="0" err="1"/>
              <a:t>acesteia</a:t>
            </a:r>
            <a:r>
              <a:rPr lang="en-US" sz="1800" dirty="0"/>
              <a:t> la </a:t>
            </a:r>
            <a:r>
              <a:rPr lang="en-US" sz="1800" dirty="0" err="1"/>
              <a:t>secretariatul</a:t>
            </a:r>
            <a:r>
              <a:rPr lang="en-US" sz="1800" dirty="0"/>
              <a:t> </a:t>
            </a:r>
            <a:r>
              <a:rPr lang="en-US" sz="1800" dirty="0" err="1"/>
              <a:t>unității</a:t>
            </a:r>
            <a:r>
              <a:rPr lang="en-US" sz="1800" dirty="0"/>
              <a:t> de </a:t>
            </a:r>
            <a:r>
              <a:rPr lang="en-US" sz="1800" dirty="0" err="1"/>
              <a:t>învățământ</a:t>
            </a:r>
            <a:r>
              <a:rPr lang="en-US" sz="1800" dirty="0"/>
              <a:t>. </a:t>
            </a:r>
            <a:r>
              <a:rPr lang="en-US" sz="1800" dirty="0" err="1"/>
              <a:t>Hotărârea</a:t>
            </a:r>
            <a:r>
              <a:rPr lang="en-US" sz="1800" dirty="0"/>
              <a:t> </a:t>
            </a:r>
            <a:r>
              <a:rPr lang="en-US" sz="1800" dirty="0" err="1"/>
              <a:t>consiliului</a:t>
            </a:r>
            <a:r>
              <a:rPr lang="en-US" sz="1800" dirty="0"/>
              <a:t> de </a:t>
            </a:r>
            <a:r>
              <a:rPr lang="en-US" sz="1800" dirty="0" err="1"/>
              <a:t>administrație</a:t>
            </a:r>
            <a:r>
              <a:rPr lang="en-US" sz="1800" dirty="0"/>
              <a:t> nu </a:t>
            </a:r>
            <a:r>
              <a:rPr lang="en-US" sz="1800" dirty="0" err="1"/>
              <a:t>este</a:t>
            </a:r>
            <a:r>
              <a:rPr lang="en-US" sz="1800" dirty="0"/>
              <a:t> </a:t>
            </a:r>
            <a:r>
              <a:rPr lang="en-US" sz="1800" dirty="0" err="1"/>
              <a:t>definitivă</a:t>
            </a:r>
            <a:r>
              <a:rPr lang="en-US" sz="1800" dirty="0"/>
              <a:t> </a:t>
            </a:r>
            <a:r>
              <a:rPr lang="en-US" sz="1800" dirty="0" err="1"/>
              <a:t>și</a:t>
            </a:r>
            <a:r>
              <a:rPr lang="en-US" sz="1800" dirty="0"/>
              <a:t> </a:t>
            </a:r>
            <a:r>
              <a:rPr lang="en-US" sz="1800" dirty="0" err="1"/>
              <a:t>poate</a:t>
            </a:r>
            <a:r>
              <a:rPr lang="en-US" sz="1800" dirty="0"/>
              <a:t> fi </a:t>
            </a:r>
            <a:r>
              <a:rPr lang="en-US" sz="1800" dirty="0" err="1"/>
              <a:t>atacată</a:t>
            </a:r>
            <a:r>
              <a:rPr lang="en-US" sz="1800" dirty="0"/>
              <a:t> ulterior la </a:t>
            </a:r>
            <a:r>
              <a:rPr lang="en-US" sz="1800" dirty="0" err="1"/>
              <a:t>instanța</a:t>
            </a:r>
            <a:r>
              <a:rPr lang="en-US" sz="1800" dirty="0"/>
              <a:t> de </a:t>
            </a:r>
            <a:r>
              <a:rPr lang="en-US" sz="1800" dirty="0" err="1"/>
              <a:t>contencios</a:t>
            </a:r>
            <a:r>
              <a:rPr lang="en-US" sz="1800" dirty="0"/>
              <a:t> </a:t>
            </a:r>
            <a:r>
              <a:rPr lang="en-US" sz="1800" dirty="0" err="1"/>
              <a:t>administrativ</a:t>
            </a:r>
            <a:r>
              <a:rPr lang="en-US" sz="1800" dirty="0"/>
              <a:t>, conform </a:t>
            </a:r>
            <a:r>
              <a:rPr lang="en-US" sz="1800" dirty="0" err="1"/>
              <a:t>legii</a:t>
            </a:r>
            <a:r>
              <a:rPr lang="en-US" sz="1800" dirty="0"/>
              <a:t>. </a:t>
            </a:r>
            <a:endParaRPr lang="ro-RO" sz="1800" dirty="0" smtClean="0"/>
          </a:p>
          <a:p>
            <a:pPr algn="just"/>
            <a:r>
              <a:rPr lang="en-US" sz="1800" dirty="0" smtClean="0"/>
              <a:t>(</a:t>
            </a:r>
            <a:r>
              <a:rPr lang="en-US" sz="1800" dirty="0"/>
              <a:t>3) </a:t>
            </a:r>
            <a:r>
              <a:rPr lang="en-US" sz="1800" dirty="0" err="1"/>
              <a:t>În</a:t>
            </a:r>
            <a:r>
              <a:rPr lang="en-US" sz="1800" dirty="0"/>
              <a:t> </a:t>
            </a:r>
            <a:r>
              <a:rPr lang="en-US" sz="1800" dirty="0" err="1"/>
              <a:t>situația</a:t>
            </a:r>
            <a:r>
              <a:rPr lang="en-US" sz="1800" dirty="0"/>
              <a:t> </a:t>
            </a:r>
            <a:r>
              <a:rPr lang="en-US" sz="1800" dirty="0" err="1"/>
              <a:t>în</a:t>
            </a:r>
            <a:r>
              <a:rPr lang="en-US" sz="1800" dirty="0"/>
              <a:t> care, ca </a:t>
            </a:r>
            <a:r>
              <a:rPr lang="en-US" sz="1800" dirty="0" err="1"/>
              <a:t>urmare</a:t>
            </a:r>
            <a:r>
              <a:rPr lang="en-US" sz="1800" dirty="0"/>
              <a:t> a </a:t>
            </a:r>
            <a:r>
              <a:rPr lang="en-US" sz="1800" dirty="0" err="1"/>
              <a:t>soluționării</a:t>
            </a:r>
            <a:r>
              <a:rPr lang="en-US" sz="1800" dirty="0"/>
              <a:t> </a:t>
            </a:r>
            <a:r>
              <a:rPr lang="en-US" sz="1800" dirty="0" err="1"/>
              <a:t>contestației</a:t>
            </a:r>
            <a:r>
              <a:rPr lang="en-US" sz="1800" dirty="0"/>
              <a:t> care a </a:t>
            </a:r>
            <a:r>
              <a:rPr lang="en-US" sz="1800" dirty="0" err="1"/>
              <a:t>fost</a:t>
            </a:r>
            <a:r>
              <a:rPr lang="en-US" sz="1800" dirty="0"/>
              <a:t> </a:t>
            </a:r>
            <a:r>
              <a:rPr lang="en-US" sz="1800" dirty="0" err="1"/>
              <a:t>însoțită</a:t>
            </a:r>
            <a:r>
              <a:rPr lang="en-US" sz="1800" dirty="0"/>
              <a:t> </a:t>
            </a:r>
            <a:r>
              <a:rPr lang="en-US" sz="1800" dirty="0" err="1"/>
              <a:t>și</a:t>
            </a:r>
            <a:r>
              <a:rPr lang="en-US" sz="1800" dirty="0"/>
              <a:t> de </a:t>
            </a:r>
            <a:r>
              <a:rPr lang="en-US" sz="1800" dirty="0" err="1"/>
              <a:t>scăderea</a:t>
            </a:r>
            <a:r>
              <a:rPr lang="en-US" sz="1800" dirty="0"/>
              <a:t> </a:t>
            </a:r>
            <a:r>
              <a:rPr lang="en-US" sz="1800" dirty="0" err="1"/>
              <a:t>notei</a:t>
            </a:r>
            <a:r>
              <a:rPr lang="en-US" sz="1800" dirty="0"/>
              <a:t> la </a:t>
            </a:r>
            <a:r>
              <a:rPr lang="en-US" sz="1800" dirty="0" err="1"/>
              <a:t>purtare</a:t>
            </a:r>
            <a:r>
              <a:rPr lang="en-US" sz="1800" dirty="0"/>
              <a:t>, </a:t>
            </a:r>
            <a:r>
              <a:rPr lang="en-US" sz="1800" dirty="0" err="1"/>
              <a:t>sancțiunea</a:t>
            </a:r>
            <a:r>
              <a:rPr lang="en-US" sz="1800" dirty="0"/>
              <a:t> </a:t>
            </a:r>
            <a:r>
              <a:rPr lang="en-US" sz="1800" dirty="0" err="1"/>
              <a:t>este</a:t>
            </a:r>
            <a:r>
              <a:rPr lang="en-US" sz="1800" dirty="0"/>
              <a:t> </a:t>
            </a:r>
            <a:r>
              <a:rPr lang="en-US" sz="1800" dirty="0" err="1"/>
              <a:t>modificată</a:t>
            </a:r>
            <a:r>
              <a:rPr lang="en-US" sz="1800" dirty="0"/>
              <a:t> </a:t>
            </a:r>
            <a:r>
              <a:rPr lang="en-US" sz="1800" dirty="0" err="1"/>
              <a:t>sau</a:t>
            </a:r>
            <a:r>
              <a:rPr lang="en-US" sz="1800" dirty="0"/>
              <a:t> </a:t>
            </a:r>
            <a:r>
              <a:rPr lang="en-US" sz="1800" dirty="0" err="1"/>
              <a:t>anulată</a:t>
            </a:r>
            <a:r>
              <a:rPr lang="en-US" sz="1800" dirty="0"/>
              <a:t>, se </a:t>
            </a:r>
            <a:r>
              <a:rPr lang="en-US" sz="1800" dirty="0" err="1"/>
              <a:t>poate</a:t>
            </a:r>
            <a:r>
              <a:rPr lang="en-US" sz="1800" dirty="0"/>
              <a:t> </a:t>
            </a:r>
            <a:r>
              <a:rPr lang="en-US" sz="1800" dirty="0" err="1"/>
              <a:t>modifica</a:t>
            </a:r>
            <a:r>
              <a:rPr lang="en-US" sz="1800" dirty="0"/>
              <a:t>, </a:t>
            </a:r>
            <a:r>
              <a:rPr lang="en-US" sz="1800" dirty="0" err="1"/>
              <a:t>respectiv</a:t>
            </a:r>
            <a:r>
              <a:rPr lang="en-US" sz="1800" dirty="0"/>
              <a:t> </a:t>
            </a:r>
            <a:r>
              <a:rPr lang="en-US" sz="1800" dirty="0" err="1"/>
              <a:t>anula</a:t>
            </a:r>
            <a:r>
              <a:rPr lang="en-US" sz="1800" dirty="0"/>
              <a:t> </a:t>
            </a:r>
            <a:r>
              <a:rPr lang="en-US" sz="1800" dirty="0" err="1"/>
              <a:t>și</a:t>
            </a:r>
            <a:r>
              <a:rPr lang="en-US" sz="1800" dirty="0"/>
              <a:t> </a:t>
            </a:r>
            <a:r>
              <a:rPr lang="en-US" sz="1800" dirty="0" err="1"/>
              <a:t>decizia</a:t>
            </a:r>
            <a:r>
              <a:rPr lang="en-US" sz="1800" dirty="0"/>
              <a:t> de </a:t>
            </a:r>
            <a:r>
              <a:rPr lang="en-US" sz="1800" dirty="0" err="1"/>
              <a:t>scădere</a:t>
            </a:r>
            <a:r>
              <a:rPr lang="en-US" sz="1800" dirty="0"/>
              <a:t> a </a:t>
            </a:r>
            <a:r>
              <a:rPr lang="en-US" sz="1800" dirty="0" err="1"/>
              <a:t>notei</a:t>
            </a:r>
            <a:r>
              <a:rPr lang="en-US" sz="1800" dirty="0"/>
              <a:t> la </a:t>
            </a:r>
            <a:r>
              <a:rPr lang="en-US" sz="1800" dirty="0" err="1"/>
              <a:t>purtare</a:t>
            </a:r>
            <a:r>
              <a:rPr lang="en-US" sz="1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18801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4388" y="260662"/>
            <a:ext cx="9601200" cy="517551"/>
          </a:xfrm>
        </p:spPr>
        <p:txBody>
          <a:bodyPr>
            <a:normAutofit fontScale="90000"/>
          </a:bodyPr>
          <a:lstStyle/>
          <a:p>
            <a:r>
              <a:rPr lang="ro-RO" dirty="0" smtClean="0"/>
              <a:t>Drepturile elevilor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9404" y="1208494"/>
            <a:ext cx="1103116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o-RO" sz="1600" dirty="0" smtClean="0"/>
              <a:t> </a:t>
            </a:r>
            <a:r>
              <a:rPr lang="ro-RO" sz="1600" b="1" dirty="0" smtClean="0"/>
              <a:t>Art. 7.</a:t>
            </a:r>
          </a:p>
          <a:p>
            <a:pPr algn="just"/>
            <a:r>
              <a:rPr lang="en-US" sz="1600" dirty="0" smtClean="0"/>
              <a:t>o</a:t>
            </a:r>
            <a:r>
              <a:rPr lang="en-US" sz="1600" dirty="0"/>
              <a:t>) </a:t>
            </a:r>
            <a:r>
              <a:rPr lang="en-US" sz="1600" dirty="0" err="1"/>
              <a:t>dreptul</a:t>
            </a:r>
            <a:r>
              <a:rPr lang="en-US" sz="1600" dirty="0"/>
              <a:t> de a </a:t>
            </a:r>
            <a:r>
              <a:rPr lang="en-US" sz="1600" dirty="0" err="1"/>
              <a:t>beneficia</a:t>
            </a:r>
            <a:r>
              <a:rPr lang="en-US" sz="1600" dirty="0"/>
              <a:t>, la </a:t>
            </a:r>
            <a:r>
              <a:rPr lang="en-US" sz="1600" dirty="0" err="1"/>
              <a:t>finalizarea</a:t>
            </a:r>
            <a:r>
              <a:rPr lang="en-US" sz="1600" dirty="0"/>
              <a:t> </a:t>
            </a:r>
            <a:r>
              <a:rPr lang="en-US" sz="1600" dirty="0" err="1"/>
              <a:t>învățământului</a:t>
            </a:r>
            <a:r>
              <a:rPr lang="en-US" sz="1600" dirty="0"/>
              <a:t> </a:t>
            </a:r>
            <a:r>
              <a:rPr lang="en-US" sz="1600" dirty="0" err="1"/>
              <a:t>gimnazial</a:t>
            </a:r>
            <a:r>
              <a:rPr lang="en-US" sz="1600" dirty="0"/>
              <a:t>/</a:t>
            </a:r>
            <a:r>
              <a:rPr lang="en-US" sz="1600" dirty="0" err="1"/>
              <a:t>liceal</a:t>
            </a:r>
            <a:r>
              <a:rPr lang="en-US" sz="1600" dirty="0"/>
              <a:t> </a:t>
            </a:r>
            <a:r>
              <a:rPr lang="en-US" sz="1600" dirty="0" err="1"/>
              <a:t>obligatoriu</a:t>
            </a:r>
            <a:r>
              <a:rPr lang="en-US" sz="1600" dirty="0"/>
              <a:t>, de o </a:t>
            </a:r>
            <a:r>
              <a:rPr lang="en-US" sz="1600" dirty="0" err="1"/>
              <a:t>recomandare</a:t>
            </a:r>
            <a:r>
              <a:rPr lang="en-US" sz="1600" dirty="0"/>
              <a:t> </a:t>
            </a:r>
            <a:r>
              <a:rPr lang="en-US" sz="1600" dirty="0" err="1"/>
              <a:t>consultativă</a:t>
            </a:r>
            <a:r>
              <a:rPr lang="en-US" sz="1600" dirty="0"/>
              <a:t> de </a:t>
            </a:r>
            <a:r>
              <a:rPr lang="en-US" sz="1600" dirty="0" err="1"/>
              <a:t>încadrare</a:t>
            </a:r>
            <a:r>
              <a:rPr lang="en-US" sz="1600" dirty="0"/>
              <a:t> </a:t>
            </a:r>
            <a:r>
              <a:rPr lang="en-US" sz="1600" dirty="0" err="1"/>
              <a:t>într</a:t>
            </a:r>
            <a:r>
              <a:rPr lang="en-US" sz="1600" dirty="0"/>
              <a:t>-o </a:t>
            </a:r>
            <a:r>
              <a:rPr lang="en-US" sz="1600" dirty="0" err="1"/>
              <a:t>formă</a:t>
            </a:r>
            <a:r>
              <a:rPr lang="en-US" sz="1600" dirty="0"/>
              <a:t> de </a:t>
            </a:r>
            <a:r>
              <a:rPr lang="en-US" sz="1600" dirty="0" err="1"/>
              <a:t>învățământ</a:t>
            </a:r>
            <a:r>
              <a:rPr lang="en-US" sz="1600" dirty="0"/>
              <a:t> de </a:t>
            </a:r>
            <a:r>
              <a:rPr lang="en-US" sz="1600" dirty="0" err="1"/>
              <a:t>nivel</a:t>
            </a:r>
            <a:r>
              <a:rPr lang="en-US" sz="1600" dirty="0"/>
              <a:t> superior, </a:t>
            </a:r>
            <a:r>
              <a:rPr lang="en-US" sz="1600" dirty="0" err="1"/>
              <a:t>emisă</a:t>
            </a:r>
            <a:r>
              <a:rPr lang="en-US" sz="1600" dirty="0"/>
              <a:t> de </a:t>
            </a:r>
            <a:r>
              <a:rPr lang="en-US" sz="1600" dirty="0" err="1"/>
              <a:t>profesorul</a:t>
            </a:r>
            <a:r>
              <a:rPr lang="en-US" sz="1600" dirty="0"/>
              <a:t> </a:t>
            </a:r>
            <a:r>
              <a:rPr lang="en-US" sz="1600" dirty="0" err="1"/>
              <a:t>consilier</a:t>
            </a:r>
            <a:r>
              <a:rPr lang="en-US" sz="1600" dirty="0"/>
              <a:t> </a:t>
            </a:r>
            <a:r>
              <a:rPr lang="en-US" sz="1600" dirty="0" err="1"/>
              <a:t>școlar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de </a:t>
            </a:r>
            <a:r>
              <a:rPr lang="en-US" sz="1600" dirty="0" err="1"/>
              <a:t>profesorul</a:t>
            </a:r>
            <a:r>
              <a:rPr lang="en-US" sz="1600" dirty="0"/>
              <a:t> </a:t>
            </a:r>
            <a:r>
              <a:rPr lang="en-US" sz="1600" dirty="0" err="1"/>
              <a:t>diriginte</a:t>
            </a:r>
            <a:r>
              <a:rPr lang="en-US" sz="1600" dirty="0"/>
              <a:t>, </a:t>
            </a:r>
            <a:r>
              <a:rPr lang="en-US" sz="1600" dirty="0" err="1"/>
              <a:t>având</a:t>
            </a:r>
            <a:r>
              <a:rPr lang="en-US" sz="1600" dirty="0"/>
              <a:t> </a:t>
            </a:r>
            <a:r>
              <a:rPr lang="en-US" sz="1600" dirty="0" err="1"/>
              <a:t>caracter</a:t>
            </a:r>
            <a:r>
              <a:rPr lang="en-US" sz="1600" dirty="0"/>
              <a:t> de </a:t>
            </a:r>
            <a:r>
              <a:rPr lang="en-US" sz="1600" dirty="0" err="1"/>
              <a:t>orientare</a:t>
            </a:r>
            <a:r>
              <a:rPr lang="en-US" sz="1600" dirty="0"/>
              <a:t> </a:t>
            </a:r>
            <a:r>
              <a:rPr lang="en-US" sz="1600" dirty="0" err="1"/>
              <a:t>școlară</a:t>
            </a:r>
            <a:r>
              <a:rPr lang="en-US" sz="1600" dirty="0"/>
              <a:t> </a:t>
            </a:r>
            <a:r>
              <a:rPr lang="en-US" sz="1600" dirty="0" err="1"/>
              <a:t>gratuită</a:t>
            </a:r>
            <a:r>
              <a:rPr lang="en-US" sz="1600" dirty="0"/>
              <a:t> </a:t>
            </a:r>
            <a:r>
              <a:rPr lang="en-US" sz="1600" dirty="0" err="1"/>
              <a:t>pentru</a:t>
            </a:r>
            <a:r>
              <a:rPr lang="en-US" sz="1600" dirty="0"/>
              <a:t> </a:t>
            </a:r>
            <a:r>
              <a:rPr lang="en-US" sz="1600" dirty="0" err="1"/>
              <a:t>fiecare</a:t>
            </a:r>
            <a:r>
              <a:rPr lang="en-US" sz="1600" dirty="0"/>
              <a:t> elev. </a:t>
            </a:r>
            <a:r>
              <a:rPr lang="en-US" sz="1600" dirty="0" err="1"/>
              <a:t>Pentru</a:t>
            </a:r>
            <a:r>
              <a:rPr lang="en-US" sz="1600" dirty="0"/>
              <a:t> </a:t>
            </a:r>
            <a:r>
              <a:rPr lang="en-US" sz="1600" dirty="0" err="1"/>
              <a:t>absolvenții</a:t>
            </a:r>
            <a:r>
              <a:rPr lang="en-US" sz="1600" dirty="0"/>
              <a:t> de </a:t>
            </a:r>
            <a:r>
              <a:rPr lang="en-US" sz="1600" dirty="0" err="1"/>
              <a:t>învățământ</a:t>
            </a:r>
            <a:r>
              <a:rPr lang="en-US" sz="1600" dirty="0"/>
              <a:t> </a:t>
            </a:r>
            <a:r>
              <a:rPr lang="en-US" sz="1600" dirty="0" err="1"/>
              <a:t>liceal</a:t>
            </a:r>
            <a:r>
              <a:rPr lang="en-US" sz="1600" dirty="0"/>
              <a:t> se </a:t>
            </a:r>
            <a:r>
              <a:rPr lang="en-US" sz="1600" dirty="0" err="1"/>
              <a:t>poate</a:t>
            </a:r>
            <a:r>
              <a:rPr lang="en-US" sz="1600" dirty="0"/>
              <a:t> </a:t>
            </a:r>
            <a:r>
              <a:rPr lang="en-US" sz="1600" dirty="0" err="1"/>
              <a:t>emite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o </a:t>
            </a:r>
            <a:r>
              <a:rPr lang="en-US" sz="1600" dirty="0" err="1"/>
              <a:t>recomandare</a:t>
            </a:r>
            <a:r>
              <a:rPr lang="en-US" sz="1600" dirty="0"/>
              <a:t> sub forma </a:t>
            </a:r>
            <a:r>
              <a:rPr lang="en-US" sz="1600" dirty="0" err="1"/>
              <a:t>unei</a:t>
            </a:r>
            <a:r>
              <a:rPr lang="en-US" sz="1600" dirty="0"/>
              <a:t> </a:t>
            </a:r>
            <a:r>
              <a:rPr lang="en-US" sz="1600" dirty="0" err="1"/>
              <a:t>orientări</a:t>
            </a:r>
            <a:r>
              <a:rPr lang="en-US" sz="1600" dirty="0"/>
              <a:t> </a:t>
            </a:r>
            <a:r>
              <a:rPr lang="en-US" sz="1600" dirty="0" err="1"/>
              <a:t>vocaționale</a:t>
            </a:r>
            <a:r>
              <a:rPr lang="en-US" sz="1600" dirty="0"/>
              <a:t> de </a:t>
            </a:r>
            <a:r>
              <a:rPr lang="en-US" sz="1600" dirty="0" err="1"/>
              <a:t>încadrare</a:t>
            </a:r>
            <a:r>
              <a:rPr lang="en-US" sz="1600" dirty="0"/>
              <a:t> </a:t>
            </a:r>
            <a:r>
              <a:rPr lang="en-US" sz="1600" dirty="0" err="1"/>
              <a:t>pe</a:t>
            </a:r>
            <a:r>
              <a:rPr lang="en-US" sz="1600" dirty="0"/>
              <a:t> </a:t>
            </a:r>
            <a:r>
              <a:rPr lang="en-US" sz="1600" dirty="0" err="1"/>
              <a:t>piața</a:t>
            </a:r>
            <a:r>
              <a:rPr lang="en-US" sz="1600" dirty="0"/>
              <a:t> </a:t>
            </a:r>
            <a:r>
              <a:rPr lang="en-US" sz="1600" dirty="0" err="1"/>
              <a:t>forței</a:t>
            </a:r>
            <a:r>
              <a:rPr lang="en-US" sz="1600" dirty="0"/>
              <a:t> de </a:t>
            </a:r>
            <a:r>
              <a:rPr lang="en-US" sz="1600" dirty="0" err="1" smtClean="0"/>
              <a:t>muncă</a:t>
            </a:r>
            <a:r>
              <a:rPr lang="ro-RO" sz="1600" dirty="0" smtClean="0"/>
              <a:t>.</a:t>
            </a:r>
          </a:p>
          <a:p>
            <a:pPr algn="just"/>
            <a:endParaRPr lang="ro-RO" sz="1600" dirty="0"/>
          </a:p>
          <a:p>
            <a:pPr algn="just"/>
            <a:endParaRPr lang="ro-RO" sz="1600" dirty="0" smtClean="0"/>
          </a:p>
          <a:p>
            <a:pPr algn="just"/>
            <a:r>
              <a:rPr lang="en-US" sz="1600" dirty="0" smtClean="0"/>
              <a:t>Art</a:t>
            </a:r>
            <a:r>
              <a:rPr lang="en-US" sz="1600" dirty="0"/>
              <a:t>. 9. —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vederea</a:t>
            </a:r>
            <a:r>
              <a:rPr lang="en-US" sz="1600" dirty="0"/>
              <a:t> </a:t>
            </a:r>
            <a:r>
              <a:rPr lang="en-US" sz="1600" dirty="0" err="1"/>
              <a:t>exercitării</a:t>
            </a:r>
            <a:r>
              <a:rPr lang="en-US" sz="1600" dirty="0"/>
              <a:t> </a:t>
            </a:r>
            <a:r>
              <a:rPr lang="en-US" sz="1600" dirty="0" err="1"/>
              <a:t>dreptului</a:t>
            </a:r>
            <a:r>
              <a:rPr lang="en-US" sz="1600" dirty="0"/>
              <a:t> de a </a:t>
            </a:r>
            <a:r>
              <a:rPr lang="en-US" sz="1600" dirty="0" err="1"/>
              <a:t>contesta</a:t>
            </a:r>
            <a:r>
              <a:rPr lang="en-US" sz="1600" dirty="0"/>
              <a:t> </a:t>
            </a:r>
            <a:r>
              <a:rPr lang="en-US" sz="1600" dirty="0" err="1"/>
              <a:t>rezultatele</a:t>
            </a:r>
            <a:r>
              <a:rPr lang="en-US" sz="1600" dirty="0"/>
              <a:t> </a:t>
            </a:r>
            <a:r>
              <a:rPr lang="en-US" sz="1600" dirty="0" err="1"/>
              <a:t>evaluării</a:t>
            </a:r>
            <a:r>
              <a:rPr lang="en-US" sz="1600" dirty="0"/>
              <a:t> la </a:t>
            </a:r>
            <a:r>
              <a:rPr lang="en-US" sz="1600" dirty="0" err="1"/>
              <a:t>lucrările</a:t>
            </a:r>
            <a:r>
              <a:rPr lang="en-US" sz="1600" dirty="0"/>
              <a:t> </a:t>
            </a:r>
            <a:r>
              <a:rPr lang="en-US" sz="1600" dirty="0" err="1"/>
              <a:t>scrise</a:t>
            </a:r>
            <a:r>
              <a:rPr lang="en-US" sz="1600" dirty="0"/>
              <a:t>, </a:t>
            </a:r>
            <a:r>
              <a:rPr lang="en-US" sz="1600" dirty="0" err="1"/>
              <a:t>stipulat</a:t>
            </a:r>
            <a:r>
              <a:rPr lang="en-US" sz="1600" dirty="0"/>
              <a:t> la art. 7 lit. l), </a:t>
            </a:r>
            <a:r>
              <a:rPr lang="en-US" sz="1600" dirty="0" err="1"/>
              <a:t>elevul</a:t>
            </a:r>
            <a:r>
              <a:rPr lang="en-US" sz="1600" dirty="0"/>
              <a:t> </a:t>
            </a:r>
            <a:r>
              <a:rPr lang="en-US" sz="1600" dirty="0" err="1"/>
              <a:t>sau</a:t>
            </a:r>
            <a:r>
              <a:rPr lang="en-US" sz="1600" dirty="0"/>
              <a:t>, </a:t>
            </a:r>
            <a:r>
              <a:rPr lang="en-US" sz="1600" dirty="0" err="1"/>
              <a:t>după</a:t>
            </a:r>
            <a:r>
              <a:rPr lang="en-US" sz="1600" dirty="0"/>
              <a:t> </a:t>
            </a:r>
            <a:r>
              <a:rPr lang="en-US" sz="1600" dirty="0" err="1"/>
              <a:t>caz</a:t>
            </a:r>
            <a:r>
              <a:rPr lang="en-US" sz="1600" dirty="0"/>
              <a:t>, </a:t>
            </a:r>
            <a:r>
              <a:rPr lang="en-US" sz="1600" dirty="0" err="1"/>
              <a:t>părintele</a:t>
            </a:r>
            <a:r>
              <a:rPr lang="en-US" sz="1600" dirty="0"/>
              <a:t>/</a:t>
            </a:r>
            <a:r>
              <a:rPr lang="en-US" sz="1600" dirty="0" err="1"/>
              <a:t>reprezentantul</a:t>
            </a:r>
            <a:r>
              <a:rPr lang="en-US" sz="1600" dirty="0"/>
              <a:t> legal al </a:t>
            </a:r>
            <a:r>
              <a:rPr lang="en-US" sz="1600" dirty="0" err="1"/>
              <a:t>elevului</a:t>
            </a:r>
            <a:r>
              <a:rPr lang="en-US" sz="1600" dirty="0"/>
              <a:t> </a:t>
            </a:r>
            <a:r>
              <a:rPr lang="en-US" sz="1600" dirty="0" err="1"/>
              <a:t>poate</a:t>
            </a:r>
            <a:r>
              <a:rPr lang="en-US" sz="1600" dirty="0"/>
              <a:t> </a:t>
            </a:r>
            <a:r>
              <a:rPr lang="en-US" sz="1600" dirty="0" err="1"/>
              <a:t>acționa</a:t>
            </a:r>
            <a:r>
              <a:rPr lang="en-US" sz="1600" dirty="0"/>
              <a:t> </a:t>
            </a:r>
            <a:r>
              <a:rPr lang="en-US" sz="1600" dirty="0" err="1"/>
              <a:t>astfel</a:t>
            </a:r>
            <a:r>
              <a:rPr lang="en-US" sz="1600" dirty="0"/>
              <a:t>: </a:t>
            </a:r>
            <a:endParaRPr lang="ro-RO" sz="1600" dirty="0" smtClean="0"/>
          </a:p>
          <a:p>
            <a:pPr algn="just"/>
            <a:r>
              <a:rPr lang="en-US" sz="1600" dirty="0" smtClean="0"/>
              <a:t>a</a:t>
            </a:r>
            <a:r>
              <a:rPr lang="en-US" sz="1600" dirty="0"/>
              <a:t>) </a:t>
            </a:r>
            <a:r>
              <a:rPr lang="en-US" sz="1600" dirty="0" err="1"/>
              <a:t>elevul</a:t>
            </a:r>
            <a:r>
              <a:rPr lang="en-US" sz="1600" dirty="0"/>
              <a:t> </a:t>
            </a:r>
            <a:r>
              <a:rPr lang="en-US" sz="1600" dirty="0" err="1"/>
              <a:t>sau</a:t>
            </a:r>
            <a:r>
              <a:rPr lang="en-US" sz="1600" dirty="0"/>
              <a:t>, </a:t>
            </a:r>
            <a:r>
              <a:rPr lang="en-US" sz="1600" dirty="0" err="1"/>
              <a:t>după</a:t>
            </a:r>
            <a:r>
              <a:rPr lang="en-US" sz="1600" dirty="0"/>
              <a:t> </a:t>
            </a:r>
            <a:r>
              <a:rPr lang="en-US" sz="1600" dirty="0" err="1"/>
              <a:t>caz</a:t>
            </a:r>
            <a:r>
              <a:rPr lang="en-US" sz="1600" dirty="0"/>
              <a:t>, </a:t>
            </a:r>
            <a:r>
              <a:rPr lang="en-US" sz="1600" dirty="0" err="1"/>
              <a:t>părintele</a:t>
            </a:r>
            <a:r>
              <a:rPr lang="en-US" sz="1600" dirty="0"/>
              <a:t>/</a:t>
            </a:r>
            <a:r>
              <a:rPr lang="en-US" sz="1600" dirty="0" err="1"/>
              <a:t>reprezentantul</a:t>
            </a:r>
            <a:r>
              <a:rPr lang="en-US" sz="1600" dirty="0"/>
              <a:t> legal </a:t>
            </a:r>
            <a:r>
              <a:rPr lang="en-US" sz="1600" dirty="0" err="1"/>
              <a:t>solicită</a:t>
            </a:r>
            <a:r>
              <a:rPr lang="en-US" sz="1600" dirty="0"/>
              <a:t>, verbal, </a:t>
            </a:r>
            <a:r>
              <a:rPr lang="en-US" sz="1600" dirty="0" err="1"/>
              <a:t>cadrului</a:t>
            </a:r>
            <a:r>
              <a:rPr lang="en-US" sz="1600" dirty="0"/>
              <a:t> didactic </a:t>
            </a:r>
            <a:r>
              <a:rPr lang="en-US" sz="1600" dirty="0" err="1"/>
              <a:t>să</a:t>
            </a:r>
            <a:r>
              <a:rPr lang="en-US" sz="1600" dirty="0"/>
              <a:t> </a:t>
            </a:r>
            <a:r>
              <a:rPr lang="en-US" sz="1600" dirty="0" err="1"/>
              <a:t>justifice</a:t>
            </a:r>
            <a:r>
              <a:rPr lang="en-US" sz="1600" dirty="0"/>
              <a:t> </a:t>
            </a:r>
            <a:r>
              <a:rPr lang="en-US" sz="1600" dirty="0" err="1"/>
              <a:t>rezultatul</a:t>
            </a:r>
            <a:r>
              <a:rPr lang="en-US" sz="1600" dirty="0"/>
              <a:t> </a:t>
            </a:r>
            <a:r>
              <a:rPr lang="en-US" sz="1600" dirty="0" err="1"/>
              <a:t>evaluării</a:t>
            </a:r>
            <a:r>
              <a:rPr lang="en-US" sz="1600" dirty="0"/>
              <a:t>,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prezența</a:t>
            </a:r>
            <a:r>
              <a:rPr lang="en-US" sz="1600" dirty="0"/>
              <a:t> </a:t>
            </a:r>
            <a:r>
              <a:rPr lang="en-US" sz="1600" dirty="0" err="1"/>
              <a:t>elevului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a </a:t>
            </a:r>
            <a:r>
              <a:rPr lang="en-US" sz="1600" dirty="0" err="1"/>
              <a:t>părintelui</a:t>
            </a:r>
            <a:r>
              <a:rPr lang="en-US" sz="1600" dirty="0"/>
              <a:t>/</a:t>
            </a:r>
            <a:r>
              <a:rPr lang="en-US" sz="1600" dirty="0" err="1"/>
              <a:t>reprezentantului</a:t>
            </a:r>
            <a:r>
              <a:rPr lang="en-US" sz="1600" dirty="0"/>
              <a:t> legal, </a:t>
            </a:r>
            <a:r>
              <a:rPr lang="en-US" sz="1600" b="1" dirty="0" err="1"/>
              <a:t>în</a:t>
            </a:r>
            <a:r>
              <a:rPr lang="en-US" sz="1600" b="1" dirty="0"/>
              <a:t> </a:t>
            </a:r>
            <a:r>
              <a:rPr lang="en-US" sz="1600" b="1" dirty="0" err="1"/>
              <a:t>termen</a:t>
            </a:r>
            <a:r>
              <a:rPr lang="en-US" sz="1600" b="1" dirty="0"/>
              <a:t> de maximum 5 </a:t>
            </a:r>
            <a:r>
              <a:rPr lang="en-US" sz="1600" b="1" dirty="0" err="1"/>
              <a:t>zile</a:t>
            </a:r>
            <a:r>
              <a:rPr lang="en-US" sz="1600" b="1" dirty="0"/>
              <a:t> </a:t>
            </a:r>
            <a:r>
              <a:rPr lang="en-US" sz="1600" b="1" dirty="0" err="1"/>
              <a:t>lucrătoare</a:t>
            </a:r>
            <a:r>
              <a:rPr lang="en-US" sz="1600" b="1" dirty="0"/>
              <a:t> de la </a:t>
            </a:r>
            <a:r>
              <a:rPr lang="en-US" sz="1600" b="1" dirty="0" err="1"/>
              <a:t>comunicare</a:t>
            </a:r>
            <a:r>
              <a:rPr lang="en-US" sz="1600" dirty="0"/>
              <a:t>; </a:t>
            </a:r>
            <a:endParaRPr lang="ro-RO" sz="1600" dirty="0" smtClean="0"/>
          </a:p>
          <a:p>
            <a:pPr algn="just"/>
            <a:r>
              <a:rPr lang="en-US" sz="1600" dirty="0" smtClean="0"/>
              <a:t>b</a:t>
            </a:r>
            <a:r>
              <a:rPr lang="en-US" sz="1600" dirty="0"/>
              <a:t>)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situația</a:t>
            </a:r>
            <a:r>
              <a:rPr lang="en-US" sz="1600" dirty="0"/>
              <a:t> </a:t>
            </a:r>
            <a:r>
              <a:rPr lang="en-US" sz="1600" dirty="0" err="1"/>
              <a:t>în</a:t>
            </a:r>
            <a:r>
              <a:rPr lang="en-US" sz="1600" dirty="0"/>
              <a:t> care </a:t>
            </a:r>
            <a:r>
              <a:rPr lang="en-US" sz="1600" dirty="0" err="1"/>
              <a:t>argumentele</a:t>
            </a:r>
            <a:r>
              <a:rPr lang="en-US" sz="1600" dirty="0"/>
              <a:t> </a:t>
            </a:r>
            <a:r>
              <a:rPr lang="en-US" sz="1600" dirty="0" err="1"/>
              <a:t>prezentate</a:t>
            </a:r>
            <a:r>
              <a:rPr lang="en-US" sz="1600" dirty="0"/>
              <a:t> de </a:t>
            </a:r>
            <a:r>
              <a:rPr lang="en-US" sz="1600" dirty="0" err="1"/>
              <a:t>cadrul</a:t>
            </a:r>
            <a:r>
              <a:rPr lang="en-US" sz="1600" dirty="0"/>
              <a:t> didactic nu </a:t>
            </a:r>
            <a:r>
              <a:rPr lang="en-US" sz="1600" dirty="0" err="1"/>
              <a:t>sunt</a:t>
            </a:r>
            <a:r>
              <a:rPr lang="en-US" sz="1600" dirty="0"/>
              <a:t> considerate </a:t>
            </a:r>
            <a:r>
              <a:rPr lang="en-US" sz="1600" dirty="0" err="1"/>
              <a:t>satisfăcătoare</a:t>
            </a:r>
            <a:r>
              <a:rPr lang="en-US" sz="1600" dirty="0"/>
              <a:t>, </a:t>
            </a:r>
            <a:r>
              <a:rPr lang="en-US" sz="1600" dirty="0" err="1"/>
              <a:t>elevul</a:t>
            </a:r>
            <a:r>
              <a:rPr lang="en-US" sz="1600" dirty="0"/>
              <a:t> </a:t>
            </a:r>
            <a:r>
              <a:rPr lang="en-US" sz="1600" dirty="0" err="1"/>
              <a:t>sau</a:t>
            </a:r>
            <a:r>
              <a:rPr lang="en-US" sz="1600" dirty="0"/>
              <a:t> </a:t>
            </a:r>
            <a:r>
              <a:rPr lang="en-US" sz="1600" dirty="0" err="1"/>
              <a:t>părintele</a:t>
            </a:r>
            <a:r>
              <a:rPr lang="en-US" sz="1600" dirty="0"/>
              <a:t>/</a:t>
            </a:r>
            <a:r>
              <a:rPr lang="en-US" sz="1600" dirty="0" err="1"/>
              <a:t>reprezentantul</a:t>
            </a:r>
            <a:r>
              <a:rPr lang="en-US" sz="1600" dirty="0"/>
              <a:t> legal </a:t>
            </a:r>
            <a:r>
              <a:rPr lang="en-US" sz="1600" dirty="0" err="1"/>
              <a:t>poate</a:t>
            </a:r>
            <a:r>
              <a:rPr lang="en-US" sz="1600" dirty="0"/>
              <a:t> </a:t>
            </a:r>
            <a:r>
              <a:rPr lang="en-US" sz="1600" dirty="0" err="1"/>
              <a:t>solicita</a:t>
            </a:r>
            <a:r>
              <a:rPr lang="en-US" sz="1600" dirty="0"/>
              <a:t>,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scris</a:t>
            </a:r>
            <a:r>
              <a:rPr lang="en-US" sz="1600" dirty="0"/>
              <a:t>, </a:t>
            </a:r>
            <a:r>
              <a:rPr lang="en-US" sz="1600" dirty="0" err="1">
                <a:solidFill>
                  <a:srgbClr val="FF0000"/>
                </a:solidFill>
              </a:rPr>
              <a:t>în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termen</a:t>
            </a:r>
            <a:r>
              <a:rPr lang="en-US" sz="1600" dirty="0">
                <a:solidFill>
                  <a:srgbClr val="FF0000"/>
                </a:solidFill>
              </a:rPr>
              <a:t> de 5 </a:t>
            </a:r>
            <a:r>
              <a:rPr lang="en-US" sz="1600" dirty="0" err="1">
                <a:solidFill>
                  <a:srgbClr val="FF0000"/>
                </a:solidFill>
              </a:rPr>
              <a:t>zile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lucrătoare</a:t>
            </a:r>
            <a:r>
              <a:rPr lang="en-US" sz="1600" dirty="0"/>
              <a:t>, </a:t>
            </a:r>
            <a:r>
              <a:rPr lang="en-US" sz="1600" dirty="0" err="1"/>
              <a:t>conducerii</a:t>
            </a:r>
            <a:r>
              <a:rPr lang="en-US" sz="1600" dirty="0"/>
              <a:t> </a:t>
            </a:r>
            <a:r>
              <a:rPr lang="en-US" sz="1600" dirty="0" err="1"/>
              <a:t>unității</a:t>
            </a:r>
            <a:r>
              <a:rPr lang="en-US" sz="1600" dirty="0"/>
              <a:t> de </a:t>
            </a:r>
            <a:r>
              <a:rPr lang="en-US" sz="1600" dirty="0" err="1"/>
              <a:t>învățământ</a:t>
            </a:r>
            <a:r>
              <a:rPr lang="en-US" sz="1600" dirty="0"/>
              <a:t> </a:t>
            </a:r>
            <a:r>
              <a:rPr lang="en-US" sz="1600" b="1" dirty="0" err="1"/>
              <a:t>reevaluarea</a:t>
            </a:r>
            <a:r>
              <a:rPr lang="en-US" sz="1600" b="1" dirty="0"/>
              <a:t> </a:t>
            </a:r>
            <a:r>
              <a:rPr lang="en-US" sz="1600" b="1" dirty="0" err="1"/>
              <a:t>lucrării</a:t>
            </a:r>
            <a:r>
              <a:rPr lang="en-US" sz="1600" b="1" dirty="0"/>
              <a:t> </a:t>
            </a:r>
            <a:r>
              <a:rPr lang="en-US" sz="1600" b="1" dirty="0" err="1"/>
              <a:t>scrise</a:t>
            </a:r>
            <a:r>
              <a:rPr lang="en-US" sz="1600" dirty="0"/>
              <a:t>. Nu se </a:t>
            </a:r>
            <a:r>
              <a:rPr lang="en-US" sz="1600" dirty="0" err="1"/>
              <a:t>poate</a:t>
            </a:r>
            <a:r>
              <a:rPr lang="en-US" sz="1600" dirty="0"/>
              <a:t> </a:t>
            </a:r>
            <a:r>
              <a:rPr lang="en-US" sz="1600" dirty="0" err="1"/>
              <a:t>solicita</a:t>
            </a:r>
            <a:r>
              <a:rPr lang="en-US" sz="1600" dirty="0"/>
              <a:t> </a:t>
            </a:r>
            <a:r>
              <a:rPr lang="en-US" sz="1600" dirty="0" err="1"/>
              <a:t>reevaluarea</a:t>
            </a:r>
            <a:r>
              <a:rPr lang="en-US" sz="1600" dirty="0"/>
              <a:t> </a:t>
            </a:r>
            <a:r>
              <a:rPr lang="en-US" sz="1600" dirty="0" err="1"/>
              <a:t>probelor</a:t>
            </a:r>
            <a:r>
              <a:rPr lang="en-US" sz="1600" dirty="0"/>
              <a:t> </a:t>
            </a:r>
            <a:r>
              <a:rPr lang="en-US" sz="1600" dirty="0" err="1"/>
              <a:t>orale</a:t>
            </a:r>
            <a:r>
              <a:rPr lang="en-US" sz="1600" dirty="0"/>
              <a:t> </a:t>
            </a:r>
            <a:r>
              <a:rPr lang="en-US" sz="1600" dirty="0" err="1"/>
              <a:t>sau</a:t>
            </a:r>
            <a:r>
              <a:rPr lang="en-US" sz="1600" dirty="0"/>
              <a:t> practice;</a:t>
            </a:r>
          </a:p>
        </p:txBody>
      </p:sp>
    </p:spTree>
    <p:extLst>
      <p:ext uri="{BB962C8B-B14F-4D97-AF65-F5344CB8AC3E}">
        <p14:creationId xmlns:p14="http://schemas.microsoft.com/office/powerpoint/2010/main" val="452733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472" y="173113"/>
            <a:ext cx="9601200" cy="537007"/>
          </a:xfrm>
        </p:spPr>
        <p:txBody>
          <a:bodyPr/>
          <a:lstStyle/>
          <a:p>
            <a:r>
              <a:rPr lang="ro-RO" dirty="0" smtClean="0"/>
              <a:t>Indatoririle elevilor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32548" y="1436514"/>
            <a:ext cx="1137487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b="1" dirty="0"/>
              <a:t>Art. 14. </a:t>
            </a:r>
            <a:endParaRPr lang="ro-RO" sz="1600" b="1" dirty="0" smtClean="0"/>
          </a:p>
          <a:p>
            <a:pPr algn="just"/>
            <a:r>
              <a:rPr lang="en-US" sz="1600" dirty="0" smtClean="0"/>
              <a:t>(</a:t>
            </a:r>
            <a:r>
              <a:rPr lang="en-US" sz="1600" dirty="0"/>
              <a:t>1) </a:t>
            </a:r>
            <a:r>
              <a:rPr lang="en-US" sz="1600" dirty="0" err="1"/>
              <a:t>Elevii</a:t>
            </a:r>
            <a:r>
              <a:rPr lang="en-US" sz="1600" dirty="0"/>
              <a:t> au </a:t>
            </a:r>
            <a:r>
              <a:rPr lang="en-US" sz="1600" dirty="0" err="1"/>
              <a:t>următoarele</a:t>
            </a:r>
            <a:r>
              <a:rPr lang="en-US" sz="1600" dirty="0"/>
              <a:t> </a:t>
            </a:r>
            <a:r>
              <a:rPr lang="en-US" sz="1600" dirty="0" err="1"/>
              <a:t>îndatoriri</a:t>
            </a:r>
            <a:r>
              <a:rPr lang="en-US" sz="1600" dirty="0"/>
              <a:t>: </a:t>
            </a:r>
            <a:endParaRPr lang="ro-RO" sz="1600" dirty="0"/>
          </a:p>
          <a:p>
            <a:pPr algn="just"/>
            <a:r>
              <a:rPr lang="en-US" sz="1600" dirty="0"/>
              <a:t>d) </a:t>
            </a:r>
            <a:r>
              <a:rPr lang="en-US" sz="1600" dirty="0">
                <a:solidFill>
                  <a:srgbClr val="FF0000"/>
                </a:solidFill>
              </a:rPr>
              <a:t>de a se </a:t>
            </a:r>
            <a:r>
              <a:rPr lang="en-US" sz="1600" dirty="0" err="1">
                <a:solidFill>
                  <a:srgbClr val="FF0000"/>
                </a:solidFill>
              </a:rPr>
              <a:t>prezenta</a:t>
            </a:r>
            <a:r>
              <a:rPr lang="en-US" sz="1600" dirty="0">
                <a:solidFill>
                  <a:srgbClr val="FF0000"/>
                </a:solidFill>
              </a:rPr>
              <a:t> la </a:t>
            </a:r>
            <a:r>
              <a:rPr lang="en-US" sz="1600" dirty="0" err="1">
                <a:solidFill>
                  <a:srgbClr val="FF0000"/>
                </a:solidFill>
              </a:rPr>
              <a:t>școală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și</a:t>
            </a:r>
            <a:r>
              <a:rPr lang="en-US" sz="1600" dirty="0">
                <a:solidFill>
                  <a:srgbClr val="FF0000"/>
                </a:solidFill>
              </a:rPr>
              <a:t> la </a:t>
            </a:r>
            <a:r>
              <a:rPr lang="en-US" sz="1600" dirty="0" err="1">
                <a:solidFill>
                  <a:srgbClr val="FF0000"/>
                </a:solidFill>
              </a:rPr>
              <a:t>toate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activitățile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organizate</a:t>
            </a:r>
            <a:r>
              <a:rPr lang="en-US" sz="1600" dirty="0">
                <a:solidFill>
                  <a:srgbClr val="FF0000"/>
                </a:solidFill>
              </a:rPr>
              <a:t> de </a:t>
            </a:r>
            <a:r>
              <a:rPr lang="en-US" sz="1600" dirty="0" err="1">
                <a:solidFill>
                  <a:srgbClr val="FF0000"/>
                </a:solidFill>
              </a:rPr>
              <a:t>aceasta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într</a:t>
            </a:r>
            <a:r>
              <a:rPr lang="en-US" sz="1600" dirty="0">
                <a:solidFill>
                  <a:srgbClr val="FF0000"/>
                </a:solidFill>
              </a:rPr>
              <a:t>-o </a:t>
            </a:r>
            <a:r>
              <a:rPr lang="en-US" sz="1600" dirty="0" err="1">
                <a:solidFill>
                  <a:srgbClr val="FF0000"/>
                </a:solidFill>
              </a:rPr>
              <a:t>ținută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vestimentară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decentă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și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adecvată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și</a:t>
            </a:r>
            <a:r>
              <a:rPr lang="en-US" sz="1600" dirty="0">
                <a:solidFill>
                  <a:srgbClr val="FF0000"/>
                </a:solidFill>
              </a:rPr>
              <a:t> de a </a:t>
            </a:r>
            <a:r>
              <a:rPr lang="en-US" sz="1600" dirty="0" err="1">
                <a:solidFill>
                  <a:srgbClr val="FF0000"/>
                </a:solidFill>
              </a:rPr>
              <a:t>purta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elementele</a:t>
            </a:r>
            <a:r>
              <a:rPr lang="en-US" sz="1600" dirty="0">
                <a:solidFill>
                  <a:srgbClr val="FF0000"/>
                </a:solidFill>
              </a:rPr>
              <a:t> de </a:t>
            </a:r>
            <a:r>
              <a:rPr lang="en-US" sz="1600" dirty="0" err="1">
                <a:solidFill>
                  <a:srgbClr val="FF0000"/>
                </a:solidFill>
              </a:rPr>
              <a:t>identificare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în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conformitate</a:t>
            </a:r>
            <a:r>
              <a:rPr lang="en-US" sz="1600" dirty="0">
                <a:solidFill>
                  <a:srgbClr val="FF0000"/>
                </a:solidFill>
              </a:rPr>
              <a:t> cu </a:t>
            </a:r>
            <a:r>
              <a:rPr lang="en-US" sz="1600" dirty="0" err="1">
                <a:solidFill>
                  <a:srgbClr val="FF0000"/>
                </a:solidFill>
              </a:rPr>
              <a:t>legislația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în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vigoare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și</a:t>
            </a:r>
            <a:r>
              <a:rPr lang="en-US" sz="1600" dirty="0">
                <a:solidFill>
                  <a:srgbClr val="FF0000"/>
                </a:solidFill>
              </a:rPr>
              <a:t> cu </a:t>
            </a:r>
            <a:r>
              <a:rPr lang="en-US" sz="1600" dirty="0" err="1">
                <a:solidFill>
                  <a:srgbClr val="FF0000"/>
                </a:solidFill>
              </a:rPr>
              <a:t>regulamentele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și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hotărârile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unității</a:t>
            </a:r>
            <a:r>
              <a:rPr lang="en-US" sz="1600" dirty="0">
                <a:solidFill>
                  <a:srgbClr val="FF0000"/>
                </a:solidFill>
              </a:rPr>
              <a:t> de </a:t>
            </a:r>
            <a:r>
              <a:rPr lang="en-US" sz="1600" dirty="0" err="1">
                <a:solidFill>
                  <a:srgbClr val="FF0000"/>
                </a:solidFill>
              </a:rPr>
              <a:t>învățământ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preuniversitar</a:t>
            </a:r>
            <a:r>
              <a:rPr lang="en-US" sz="1600" dirty="0">
                <a:solidFill>
                  <a:srgbClr val="FF0000"/>
                </a:solidFill>
              </a:rPr>
              <a:t>”</a:t>
            </a:r>
            <a:r>
              <a:rPr lang="ro-RO" sz="1600" dirty="0"/>
              <a:t>.</a:t>
            </a:r>
          </a:p>
          <a:p>
            <a:pPr algn="just"/>
            <a:r>
              <a:rPr lang="en-US" sz="1600" dirty="0" smtClean="0"/>
              <a:t>(</a:t>
            </a:r>
            <a:r>
              <a:rPr lang="en-US" sz="1600" dirty="0"/>
              <a:t>2)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cazul</a:t>
            </a:r>
            <a:r>
              <a:rPr lang="en-US" sz="1600" dirty="0"/>
              <a:t> </a:t>
            </a:r>
            <a:r>
              <a:rPr lang="en-US" sz="1600" dirty="0" err="1"/>
              <a:t>elevilor</a:t>
            </a:r>
            <a:r>
              <a:rPr lang="en-US" sz="1600" dirty="0"/>
              <a:t> care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timpul</a:t>
            </a:r>
            <a:r>
              <a:rPr lang="en-US" sz="1600" dirty="0"/>
              <a:t> </a:t>
            </a:r>
            <a:r>
              <a:rPr lang="en-US" sz="1600" dirty="0" err="1"/>
              <a:t>orei</a:t>
            </a:r>
            <a:r>
              <a:rPr lang="en-US" sz="1600" dirty="0"/>
              <a:t> de curs </a:t>
            </a:r>
            <a:r>
              <a:rPr lang="en-US" sz="1600" dirty="0" err="1"/>
              <a:t>manifestă</a:t>
            </a:r>
            <a:r>
              <a:rPr lang="en-US" sz="1600" dirty="0"/>
              <a:t> </a:t>
            </a:r>
            <a:r>
              <a:rPr lang="en-US" sz="1600" dirty="0" err="1"/>
              <a:t>comportamente</a:t>
            </a:r>
            <a:r>
              <a:rPr lang="en-US" sz="1600" dirty="0"/>
              <a:t> care </a:t>
            </a:r>
            <a:r>
              <a:rPr lang="en-US" sz="1600" dirty="0" err="1"/>
              <a:t>aduc</a:t>
            </a:r>
            <a:r>
              <a:rPr lang="en-US" sz="1600" dirty="0"/>
              <a:t> </a:t>
            </a:r>
            <a:r>
              <a:rPr lang="en-US" sz="1600" dirty="0" err="1"/>
              <a:t>prejudicii</a:t>
            </a:r>
            <a:r>
              <a:rPr lang="en-US" sz="1600" dirty="0"/>
              <a:t> </a:t>
            </a:r>
            <a:r>
              <a:rPr lang="en-US" sz="1600" dirty="0" err="1"/>
              <a:t>activității</a:t>
            </a:r>
            <a:r>
              <a:rPr lang="en-US" sz="1600" dirty="0"/>
              <a:t> de </a:t>
            </a:r>
            <a:r>
              <a:rPr lang="en-US" sz="1600" dirty="0" err="1" smtClean="0"/>
              <a:t>predare</a:t>
            </a:r>
            <a:r>
              <a:rPr lang="ro-RO" sz="1600" dirty="0"/>
              <a:t>-</a:t>
            </a:r>
            <a:r>
              <a:rPr lang="en-US" sz="1600" dirty="0" err="1" smtClean="0"/>
              <a:t>învățare-evaluare</a:t>
            </a:r>
            <a:r>
              <a:rPr lang="en-US" sz="1600" dirty="0"/>
              <a:t>, </a:t>
            </a:r>
            <a:r>
              <a:rPr lang="en-US" sz="1600" dirty="0" err="1"/>
              <a:t>cadrul</a:t>
            </a:r>
            <a:r>
              <a:rPr lang="en-US" sz="1600" dirty="0"/>
              <a:t> didactic </a:t>
            </a:r>
            <a:r>
              <a:rPr lang="en-US" sz="1600" dirty="0" err="1"/>
              <a:t>poate</a:t>
            </a:r>
            <a:r>
              <a:rPr lang="en-US" sz="1600" dirty="0"/>
              <a:t> decide ca </a:t>
            </a:r>
            <a:r>
              <a:rPr lang="en-US" sz="1600" dirty="0" err="1"/>
              <a:t>aceștia</a:t>
            </a:r>
            <a:r>
              <a:rPr lang="en-US" sz="1600" dirty="0"/>
              <a:t> </a:t>
            </a:r>
            <a:r>
              <a:rPr lang="en-US" sz="1600" dirty="0" err="1"/>
              <a:t>să</a:t>
            </a:r>
            <a:r>
              <a:rPr lang="en-US" sz="1600" dirty="0"/>
              <a:t> </a:t>
            </a:r>
            <a:r>
              <a:rPr lang="en-US" sz="1600" dirty="0" err="1"/>
              <a:t>desfășoare</a:t>
            </a:r>
            <a:r>
              <a:rPr lang="en-US" sz="1600" dirty="0"/>
              <a:t> </a:t>
            </a:r>
            <a:r>
              <a:rPr lang="en-US" sz="1600" dirty="0" err="1"/>
              <a:t>activitate</a:t>
            </a:r>
            <a:r>
              <a:rPr lang="en-US" sz="1600" dirty="0"/>
              <a:t>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școală</a:t>
            </a:r>
            <a:r>
              <a:rPr lang="en-US" sz="1600" dirty="0"/>
              <a:t>,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timpul</a:t>
            </a:r>
            <a:r>
              <a:rPr lang="en-US" sz="1600" dirty="0"/>
              <a:t> </a:t>
            </a:r>
            <a:r>
              <a:rPr lang="en-US" sz="1600" dirty="0" err="1"/>
              <a:t>orei</a:t>
            </a:r>
            <a:r>
              <a:rPr lang="en-US" sz="1600" dirty="0"/>
              <a:t> respective, sub </a:t>
            </a:r>
            <a:r>
              <a:rPr lang="en-US" sz="1600" dirty="0" err="1"/>
              <a:t>supravegherea</a:t>
            </a:r>
            <a:r>
              <a:rPr lang="en-US" sz="1600" dirty="0"/>
              <a:t> </a:t>
            </a:r>
            <a:r>
              <a:rPr lang="en-US" sz="1600" dirty="0" err="1"/>
              <a:t>obligatorie</a:t>
            </a:r>
            <a:r>
              <a:rPr lang="en-US" sz="1600" dirty="0"/>
              <a:t> a </a:t>
            </a:r>
            <a:r>
              <a:rPr lang="en-US" sz="1600" dirty="0" err="1"/>
              <a:t>unui</a:t>
            </a:r>
            <a:r>
              <a:rPr lang="en-US" sz="1600" dirty="0"/>
              <a:t> </a:t>
            </a:r>
            <a:r>
              <a:rPr lang="en-US" sz="1600" dirty="0" err="1"/>
              <a:t>cadru</a:t>
            </a:r>
            <a:r>
              <a:rPr lang="en-US" sz="1600" dirty="0"/>
              <a:t> didactic </a:t>
            </a:r>
            <a:r>
              <a:rPr lang="en-US" sz="1600" dirty="0" err="1"/>
              <a:t>sau</a:t>
            </a:r>
            <a:r>
              <a:rPr lang="en-US" sz="1600" dirty="0"/>
              <a:t> a </a:t>
            </a:r>
            <a:r>
              <a:rPr lang="en-US" sz="1600" dirty="0" err="1"/>
              <a:t>unui</a:t>
            </a:r>
            <a:r>
              <a:rPr lang="en-US" sz="1600" dirty="0"/>
              <a:t> </a:t>
            </a:r>
            <a:r>
              <a:rPr lang="en-US" sz="1600" dirty="0" err="1"/>
              <a:t>cadru</a:t>
            </a:r>
            <a:r>
              <a:rPr lang="en-US" sz="1600" dirty="0"/>
              <a:t> didactic </a:t>
            </a:r>
            <a:r>
              <a:rPr lang="en-US" sz="1600" dirty="0" err="1"/>
              <a:t>auxiliar</a:t>
            </a:r>
            <a:r>
              <a:rPr lang="en-US" sz="1600" dirty="0"/>
              <a:t>, </a:t>
            </a:r>
            <a:r>
              <a:rPr lang="en-US" sz="1600" dirty="0" err="1"/>
              <a:t>într</a:t>
            </a:r>
            <a:r>
              <a:rPr lang="en-US" sz="1600" dirty="0"/>
              <a:t>-un </a:t>
            </a:r>
            <a:r>
              <a:rPr lang="en-US" sz="1600" dirty="0" err="1"/>
              <a:t>spațiu</a:t>
            </a:r>
            <a:r>
              <a:rPr lang="en-US" sz="1600" dirty="0"/>
              <a:t> </a:t>
            </a:r>
            <a:r>
              <a:rPr lang="en-US" sz="1600" dirty="0" err="1"/>
              <a:t>supravegheat</a:t>
            </a:r>
            <a:r>
              <a:rPr lang="en-US" sz="1600" dirty="0"/>
              <a:t> video din </a:t>
            </a:r>
            <a:r>
              <a:rPr lang="en-US" sz="1600" dirty="0" err="1"/>
              <a:t>unitatea</a:t>
            </a:r>
            <a:r>
              <a:rPr lang="en-US" sz="1600" dirty="0"/>
              <a:t> de </a:t>
            </a:r>
            <a:r>
              <a:rPr lang="en-US" sz="1600" dirty="0" err="1"/>
              <a:t>învățământ</a:t>
            </a:r>
            <a:r>
              <a:rPr lang="en-US" sz="1600" dirty="0"/>
              <a:t> </a:t>
            </a:r>
            <a:r>
              <a:rPr lang="en-US" sz="1600" dirty="0" err="1"/>
              <a:t>stabilit</a:t>
            </a:r>
            <a:r>
              <a:rPr lang="en-US" sz="1600" dirty="0"/>
              <a:t> </a:t>
            </a:r>
            <a:r>
              <a:rPr lang="en-US" sz="1600" dirty="0" err="1"/>
              <a:t>pentru</a:t>
            </a:r>
            <a:r>
              <a:rPr lang="en-US" sz="1600" dirty="0"/>
              <a:t> </a:t>
            </a:r>
            <a:r>
              <a:rPr lang="en-US" sz="1600" dirty="0" err="1"/>
              <a:t>desfășurarea</a:t>
            </a:r>
            <a:r>
              <a:rPr lang="en-US" sz="1600" dirty="0"/>
              <a:t>, de </a:t>
            </a:r>
            <a:r>
              <a:rPr lang="en-US" sz="1600" dirty="0" err="1"/>
              <a:t>regulă</a:t>
            </a:r>
            <a:r>
              <a:rPr lang="en-US" sz="1600" dirty="0"/>
              <a:t>, a </a:t>
            </a:r>
            <a:r>
              <a:rPr lang="en-US" sz="1600" dirty="0" err="1"/>
              <a:t>unor</a:t>
            </a:r>
            <a:r>
              <a:rPr lang="en-US" sz="1600" dirty="0"/>
              <a:t> </a:t>
            </a:r>
            <a:r>
              <a:rPr lang="en-US" sz="1600" dirty="0" err="1"/>
              <a:t>activități</a:t>
            </a:r>
            <a:r>
              <a:rPr lang="en-US" sz="1600" dirty="0"/>
              <a:t> de </a:t>
            </a:r>
            <a:r>
              <a:rPr lang="en-US" sz="1600" dirty="0" err="1"/>
              <a:t>tipul</a:t>
            </a:r>
            <a:r>
              <a:rPr lang="en-US" sz="1600" dirty="0"/>
              <a:t> </a:t>
            </a:r>
            <a:r>
              <a:rPr lang="en-US" sz="1600" dirty="0" err="1"/>
              <a:t>lectură</a:t>
            </a:r>
            <a:r>
              <a:rPr lang="en-US" sz="1600" dirty="0"/>
              <a:t> </a:t>
            </a:r>
            <a:r>
              <a:rPr lang="en-US" sz="1600" dirty="0" err="1"/>
              <a:t>suplimentară</a:t>
            </a:r>
            <a:r>
              <a:rPr lang="en-US" sz="1600" dirty="0"/>
              <a:t>, </a:t>
            </a:r>
            <a:r>
              <a:rPr lang="en-US" sz="1600" dirty="0" err="1"/>
              <a:t>completarea</a:t>
            </a:r>
            <a:r>
              <a:rPr lang="en-US" sz="1600" dirty="0"/>
              <a:t> de </a:t>
            </a:r>
            <a:r>
              <a:rPr lang="en-US" sz="1600" dirty="0" err="1"/>
              <a:t>fișe</a:t>
            </a:r>
            <a:r>
              <a:rPr lang="en-US" sz="1600" dirty="0"/>
              <a:t> de </a:t>
            </a:r>
            <a:r>
              <a:rPr lang="en-US" sz="1600" dirty="0" err="1"/>
              <a:t>lucru</a:t>
            </a:r>
            <a:r>
              <a:rPr lang="en-US" sz="1600" dirty="0"/>
              <a:t> etc. </a:t>
            </a:r>
            <a:r>
              <a:rPr lang="en-US" sz="1600" b="1" dirty="0" err="1">
                <a:solidFill>
                  <a:srgbClr val="FF0000"/>
                </a:solidFill>
              </a:rPr>
              <a:t>În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acest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caz</a:t>
            </a:r>
            <a:r>
              <a:rPr lang="en-US" sz="1600" b="1" dirty="0">
                <a:solidFill>
                  <a:srgbClr val="FF0000"/>
                </a:solidFill>
              </a:rPr>
              <a:t>, </a:t>
            </a:r>
            <a:r>
              <a:rPr lang="en-US" sz="1600" b="1" dirty="0" err="1">
                <a:solidFill>
                  <a:srgbClr val="FF0000"/>
                </a:solidFill>
              </a:rPr>
              <a:t>părintele</a:t>
            </a:r>
            <a:r>
              <a:rPr lang="en-US" sz="1600" b="1" dirty="0">
                <a:solidFill>
                  <a:srgbClr val="FF0000"/>
                </a:solidFill>
              </a:rPr>
              <a:t>/</a:t>
            </a:r>
            <a:r>
              <a:rPr lang="en-US" sz="1600" b="1" dirty="0" err="1">
                <a:solidFill>
                  <a:srgbClr val="FF0000"/>
                </a:solidFill>
              </a:rPr>
              <a:t>reprezentantul</a:t>
            </a:r>
            <a:r>
              <a:rPr lang="en-US" sz="1600" b="1" dirty="0">
                <a:solidFill>
                  <a:srgbClr val="FF0000"/>
                </a:solidFill>
              </a:rPr>
              <a:t> legal al </a:t>
            </a:r>
            <a:r>
              <a:rPr lang="en-US" sz="1600" b="1" dirty="0" err="1">
                <a:solidFill>
                  <a:srgbClr val="FF0000"/>
                </a:solidFill>
              </a:rPr>
              <a:t>elevului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va</a:t>
            </a:r>
            <a:r>
              <a:rPr lang="en-US" sz="1600" b="1" dirty="0">
                <a:solidFill>
                  <a:srgbClr val="FF0000"/>
                </a:solidFill>
              </a:rPr>
              <a:t> fi </a:t>
            </a:r>
            <a:r>
              <a:rPr lang="en-US" sz="1600" b="1" dirty="0" err="1">
                <a:solidFill>
                  <a:srgbClr val="FF0000"/>
                </a:solidFill>
              </a:rPr>
              <a:t>informat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în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scris</a:t>
            </a:r>
            <a:r>
              <a:rPr lang="en-US" sz="1600" b="1" dirty="0">
                <a:solidFill>
                  <a:srgbClr val="FF0000"/>
                </a:solidFill>
              </a:rPr>
              <a:t>/</a:t>
            </a:r>
            <a:r>
              <a:rPr lang="en-US" sz="1600" b="1" dirty="0" err="1">
                <a:solidFill>
                  <a:srgbClr val="FF0000"/>
                </a:solidFill>
              </a:rPr>
              <a:t>prin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mijloace</a:t>
            </a:r>
            <a:r>
              <a:rPr lang="en-US" sz="1600" b="1" dirty="0">
                <a:solidFill>
                  <a:srgbClr val="FF0000"/>
                </a:solidFill>
              </a:rPr>
              <a:t> de </a:t>
            </a:r>
            <a:r>
              <a:rPr lang="en-US" sz="1600" b="1" dirty="0" err="1">
                <a:solidFill>
                  <a:srgbClr val="FF0000"/>
                </a:solidFill>
              </a:rPr>
              <a:t>comunicare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electronică</a:t>
            </a:r>
            <a:r>
              <a:rPr lang="en-US" sz="1600" b="1" dirty="0">
                <a:solidFill>
                  <a:srgbClr val="FF0000"/>
                </a:solidFill>
              </a:rPr>
              <a:t>. </a:t>
            </a:r>
            <a:r>
              <a:rPr lang="en-US" sz="1600" dirty="0" err="1"/>
              <a:t>Prin</a:t>
            </a:r>
            <a:r>
              <a:rPr lang="en-US" sz="1600" dirty="0"/>
              <a:t> </a:t>
            </a:r>
            <a:r>
              <a:rPr lang="en-US" sz="1600" dirty="0" err="1"/>
              <a:t>excepție</a:t>
            </a:r>
            <a:r>
              <a:rPr lang="en-US" sz="1600" dirty="0"/>
              <a:t>, </a:t>
            </a:r>
            <a:r>
              <a:rPr lang="en-US" sz="1600" dirty="0" err="1"/>
              <a:t>elevii</a:t>
            </a:r>
            <a:r>
              <a:rPr lang="en-US" sz="1600" dirty="0"/>
              <a:t> cu </a:t>
            </a:r>
            <a:r>
              <a:rPr lang="en-US" sz="1600" dirty="0" err="1"/>
              <a:t>cerințe</a:t>
            </a:r>
            <a:r>
              <a:rPr lang="en-US" sz="1600" dirty="0"/>
              <a:t> </a:t>
            </a:r>
            <a:r>
              <a:rPr lang="en-US" sz="1600" dirty="0" err="1"/>
              <a:t>educaționale</a:t>
            </a:r>
            <a:r>
              <a:rPr lang="en-US" sz="1600" dirty="0"/>
              <a:t> </a:t>
            </a:r>
            <a:r>
              <a:rPr lang="en-US" sz="1600" dirty="0" err="1"/>
              <a:t>speciale</a:t>
            </a:r>
            <a:r>
              <a:rPr lang="en-US" sz="1600" dirty="0"/>
              <a:t> </a:t>
            </a:r>
            <a:r>
              <a:rPr lang="en-US" sz="1600" dirty="0" err="1"/>
              <a:t>sunt</a:t>
            </a:r>
            <a:r>
              <a:rPr lang="en-US" sz="1600" dirty="0"/>
              <a:t> </a:t>
            </a:r>
            <a:r>
              <a:rPr lang="en-US" sz="1600" dirty="0" err="1"/>
              <a:t>preluați</a:t>
            </a:r>
            <a:r>
              <a:rPr lang="en-US" sz="1600" dirty="0"/>
              <a:t> </a:t>
            </a:r>
            <a:r>
              <a:rPr lang="en-US" sz="1600" dirty="0" err="1"/>
              <a:t>pentru</a:t>
            </a:r>
            <a:r>
              <a:rPr lang="en-US" sz="1600" dirty="0"/>
              <a:t> a </a:t>
            </a:r>
            <a:r>
              <a:rPr lang="en-US" sz="1600" dirty="0" err="1"/>
              <a:t>desfășura</a:t>
            </a:r>
            <a:r>
              <a:rPr lang="en-US" sz="1600" dirty="0"/>
              <a:t> </a:t>
            </a:r>
            <a:r>
              <a:rPr lang="en-US" sz="1600" dirty="0" err="1"/>
              <a:t>activitate</a:t>
            </a:r>
            <a:r>
              <a:rPr lang="en-US" sz="1600" dirty="0"/>
              <a:t> cu personal </a:t>
            </a:r>
            <a:r>
              <a:rPr lang="en-US" sz="1600" dirty="0" err="1"/>
              <a:t>specializat</a:t>
            </a:r>
            <a:r>
              <a:rPr lang="en-US" sz="1600" dirty="0"/>
              <a:t>. </a:t>
            </a:r>
            <a:endParaRPr lang="ro-RO" sz="1600" dirty="0" smtClean="0"/>
          </a:p>
          <a:p>
            <a:pPr algn="just"/>
            <a:r>
              <a:rPr lang="en-US" sz="1600" dirty="0" smtClean="0"/>
              <a:t>(</a:t>
            </a:r>
            <a:r>
              <a:rPr lang="en-US" sz="1600" dirty="0"/>
              <a:t>3) </a:t>
            </a:r>
            <a:r>
              <a:rPr lang="en-US" sz="1600" dirty="0" err="1"/>
              <a:t>Cadrul</a:t>
            </a:r>
            <a:r>
              <a:rPr lang="en-US" sz="1600" dirty="0"/>
              <a:t> didactic </a:t>
            </a:r>
            <a:r>
              <a:rPr lang="en-US" sz="1600" dirty="0" err="1"/>
              <a:t>poate</a:t>
            </a:r>
            <a:r>
              <a:rPr lang="en-US" sz="1600" dirty="0"/>
              <a:t> decide ca </a:t>
            </a:r>
            <a:r>
              <a:rPr lang="en-US" sz="1600" dirty="0" err="1"/>
              <a:t>elevul</a:t>
            </a:r>
            <a:r>
              <a:rPr lang="en-US" sz="1600" dirty="0"/>
              <a:t> </a:t>
            </a:r>
            <a:r>
              <a:rPr lang="en-US" sz="1600" dirty="0" err="1"/>
              <a:t>să</a:t>
            </a:r>
            <a:r>
              <a:rPr lang="en-US" sz="1600" dirty="0"/>
              <a:t> </a:t>
            </a:r>
            <a:r>
              <a:rPr lang="en-US" sz="1600" dirty="0" err="1"/>
              <a:t>desfășoare</a:t>
            </a:r>
            <a:r>
              <a:rPr lang="en-US" sz="1600" dirty="0"/>
              <a:t> </a:t>
            </a:r>
            <a:r>
              <a:rPr lang="en-US" sz="1600" dirty="0" err="1"/>
              <a:t>activitatea</a:t>
            </a:r>
            <a:r>
              <a:rPr lang="en-US" sz="1600" dirty="0"/>
              <a:t>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spațiul</a:t>
            </a:r>
            <a:r>
              <a:rPr lang="en-US" sz="1600" dirty="0"/>
              <a:t> </a:t>
            </a:r>
            <a:r>
              <a:rPr lang="en-US" sz="1600" dirty="0" err="1"/>
              <a:t>menționat</a:t>
            </a:r>
            <a:r>
              <a:rPr lang="en-US" sz="1600" dirty="0"/>
              <a:t> la </a:t>
            </a:r>
            <a:r>
              <a:rPr lang="en-US" sz="1600" dirty="0" err="1"/>
              <a:t>alin</a:t>
            </a:r>
            <a:r>
              <a:rPr lang="en-US" sz="1600" dirty="0"/>
              <a:t>. (2) </a:t>
            </a:r>
            <a:r>
              <a:rPr lang="en-US" sz="1600" dirty="0" err="1"/>
              <a:t>doar</a:t>
            </a:r>
            <a:r>
              <a:rPr lang="en-US" sz="1600" dirty="0"/>
              <a:t> </a:t>
            </a:r>
            <a:r>
              <a:rPr lang="en-US" sz="1600" dirty="0" err="1"/>
              <a:t>pentru</a:t>
            </a:r>
            <a:r>
              <a:rPr lang="en-US" sz="1600" dirty="0"/>
              <a:t> </a:t>
            </a:r>
            <a:r>
              <a:rPr lang="en-US" sz="1600" dirty="0" err="1"/>
              <a:t>ora</a:t>
            </a:r>
            <a:r>
              <a:rPr lang="en-US" sz="1600" dirty="0"/>
              <a:t> de curs </a:t>
            </a:r>
            <a:r>
              <a:rPr lang="en-US" sz="1600" dirty="0" err="1"/>
              <a:t>ținută</a:t>
            </a:r>
            <a:r>
              <a:rPr lang="en-US" sz="1600" dirty="0"/>
              <a:t> de </a:t>
            </a:r>
            <a:r>
              <a:rPr lang="en-US" sz="1600" dirty="0" err="1"/>
              <a:t>respectivul</a:t>
            </a:r>
            <a:r>
              <a:rPr lang="en-US" sz="1600" dirty="0"/>
              <a:t> </a:t>
            </a:r>
            <a:r>
              <a:rPr lang="en-US" sz="1600" dirty="0" err="1"/>
              <a:t>cadru</a:t>
            </a:r>
            <a:r>
              <a:rPr lang="en-US" sz="1600" dirty="0"/>
              <a:t> didactic</a:t>
            </a:r>
            <a:r>
              <a:rPr lang="en-US" sz="1600" dirty="0">
                <a:solidFill>
                  <a:srgbClr val="FF0000"/>
                </a:solidFill>
              </a:rPr>
              <a:t>. </a:t>
            </a:r>
            <a:r>
              <a:rPr lang="en-US" sz="1600" dirty="0" err="1">
                <a:solidFill>
                  <a:srgbClr val="FF0000"/>
                </a:solidFill>
              </a:rPr>
              <a:t>Pentru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respectiva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oră</a:t>
            </a:r>
            <a:r>
              <a:rPr lang="en-US" sz="1600" dirty="0">
                <a:solidFill>
                  <a:srgbClr val="FF0000"/>
                </a:solidFill>
              </a:rPr>
              <a:t> de curs, </a:t>
            </a:r>
            <a:r>
              <a:rPr lang="en-US" sz="1600" dirty="0" err="1">
                <a:solidFill>
                  <a:srgbClr val="FF0000"/>
                </a:solidFill>
              </a:rPr>
              <a:t>elevului</a:t>
            </a:r>
            <a:r>
              <a:rPr lang="en-US" sz="1600" dirty="0">
                <a:solidFill>
                  <a:srgbClr val="FF0000"/>
                </a:solidFill>
              </a:rPr>
              <a:t> nu </a:t>
            </a:r>
            <a:r>
              <a:rPr lang="en-US" sz="1600" dirty="0" err="1">
                <a:solidFill>
                  <a:srgbClr val="FF0000"/>
                </a:solidFill>
              </a:rPr>
              <a:t>i</a:t>
            </a:r>
            <a:r>
              <a:rPr lang="en-US" sz="1600" dirty="0">
                <a:solidFill>
                  <a:srgbClr val="FF0000"/>
                </a:solidFill>
              </a:rPr>
              <a:t> se </a:t>
            </a:r>
            <a:r>
              <a:rPr lang="en-US" sz="1600" dirty="0" err="1">
                <a:solidFill>
                  <a:srgbClr val="FF0000"/>
                </a:solidFill>
              </a:rPr>
              <a:t>consemnează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în</a:t>
            </a:r>
            <a:r>
              <a:rPr lang="en-US" sz="1600" dirty="0">
                <a:solidFill>
                  <a:srgbClr val="FF0000"/>
                </a:solidFill>
              </a:rPr>
              <a:t> catalog </a:t>
            </a:r>
            <a:r>
              <a:rPr lang="en-US" sz="1600" dirty="0" err="1">
                <a:solidFill>
                  <a:srgbClr val="FF0000"/>
                </a:solidFill>
              </a:rPr>
              <a:t>absență</a:t>
            </a:r>
            <a:r>
              <a:rPr lang="en-US" sz="1600" dirty="0">
                <a:solidFill>
                  <a:srgbClr val="FF0000"/>
                </a:solidFill>
              </a:rPr>
              <a:t>. </a:t>
            </a:r>
            <a:endParaRPr lang="ro-RO" sz="1600" dirty="0" smtClean="0">
              <a:solidFill>
                <a:srgbClr val="FF0000"/>
              </a:solidFill>
            </a:endParaRPr>
          </a:p>
          <a:p>
            <a:pPr algn="just"/>
            <a:r>
              <a:rPr lang="en-US" sz="1600" dirty="0" smtClean="0"/>
              <a:t>(</a:t>
            </a:r>
            <a:r>
              <a:rPr lang="en-US" sz="1600" dirty="0"/>
              <a:t>4) </a:t>
            </a:r>
            <a:r>
              <a:rPr lang="en-US" sz="1600" dirty="0" err="1">
                <a:solidFill>
                  <a:srgbClr val="FF0000"/>
                </a:solidFill>
              </a:rPr>
              <a:t>Modul</a:t>
            </a:r>
            <a:r>
              <a:rPr lang="en-US" sz="1600" dirty="0">
                <a:solidFill>
                  <a:srgbClr val="FF0000"/>
                </a:solidFill>
              </a:rPr>
              <a:t> de </a:t>
            </a:r>
            <a:r>
              <a:rPr lang="en-US" sz="1600" dirty="0" err="1">
                <a:solidFill>
                  <a:srgbClr val="FF0000"/>
                </a:solidFill>
              </a:rPr>
              <a:t>aplicare</a:t>
            </a:r>
            <a:r>
              <a:rPr lang="en-US" sz="1600" dirty="0">
                <a:solidFill>
                  <a:srgbClr val="FF0000"/>
                </a:solidFill>
              </a:rPr>
              <a:t> a </a:t>
            </a:r>
            <a:r>
              <a:rPr lang="en-US" sz="1600" dirty="0" err="1">
                <a:solidFill>
                  <a:srgbClr val="FF0000"/>
                </a:solidFill>
              </a:rPr>
              <a:t>prevederilor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alin</a:t>
            </a:r>
            <a:r>
              <a:rPr lang="en-US" sz="1600" dirty="0">
                <a:solidFill>
                  <a:srgbClr val="FF0000"/>
                </a:solidFill>
              </a:rPr>
              <a:t>. (2) se </a:t>
            </a:r>
            <a:r>
              <a:rPr lang="en-US" sz="1600" dirty="0" err="1">
                <a:solidFill>
                  <a:srgbClr val="FF0000"/>
                </a:solidFill>
              </a:rPr>
              <a:t>reglementează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prin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regulamentul</a:t>
            </a:r>
            <a:r>
              <a:rPr lang="en-US" sz="1600" dirty="0">
                <a:solidFill>
                  <a:srgbClr val="FF0000"/>
                </a:solidFill>
              </a:rPr>
              <a:t> de </a:t>
            </a:r>
            <a:r>
              <a:rPr lang="en-US" sz="1600" dirty="0" err="1">
                <a:solidFill>
                  <a:srgbClr val="FF0000"/>
                </a:solidFill>
              </a:rPr>
              <a:t>ordine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interioară</a:t>
            </a:r>
            <a:r>
              <a:rPr lang="en-US" sz="1600" dirty="0">
                <a:solidFill>
                  <a:srgbClr val="FF0000"/>
                </a:solidFill>
              </a:rPr>
              <a:t> al </a:t>
            </a:r>
            <a:r>
              <a:rPr lang="en-US" sz="1600" dirty="0" err="1">
                <a:solidFill>
                  <a:srgbClr val="FF0000"/>
                </a:solidFill>
              </a:rPr>
              <a:t>fiecărei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unități</a:t>
            </a:r>
            <a:r>
              <a:rPr lang="en-US" sz="1600" dirty="0">
                <a:solidFill>
                  <a:srgbClr val="FF0000"/>
                </a:solidFill>
              </a:rPr>
              <a:t> de </a:t>
            </a:r>
            <a:r>
              <a:rPr lang="en-US" sz="1600" dirty="0" err="1">
                <a:solidFill>
                  <a:srgbClr val="FF0000"/>
                </a:solidFill>
              </a:rPr>
              <a:t>învățământ</a:t>
            </a:r>
            <a:r>
              <a:rPr lang="en-US" sz="1600" dirty="0">
                <a:solidFill>
                  <a:srgbClr val="FF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26522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648" y="342973"/>
            <a:ext cx="9601200" cy="517551"/>
          </a:xfrm>
        </p:spPr>
        <p:txBody>
          <a:bodyPr>
            <a:normAutofit fontScale="90000"/>
          </a:bodyPr>
          <a:lstStyle/>
          <a:p>
            <a:r>
              <a:rPr lang="ro-RO" dirty="0" smtClean="0"/>
              <a:t>Interdicții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43648" y="1423516"/>
            <a:ext cx="11288637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o-RO" sz="1600" b="1" dirty="0" smtClean="0"/>
              <a:t>Art. 15. </a:t>
            </a:r>
          </a:p>
          <a:p>
            <a:pPr algn="just"/>
            <a:r>
              <a:rPr lang="pt-BR" sz="1600" dirty="0" smtClean="0"/>
              <a:t>h</a:t>
            </a:r>
            <a:r>
              <a:rPr lang="pt-BR" sz="1600" dirty="0"/>
              <a:t>) să utilizeze telefoanele mobile sau orice alt </a:t>
            </a:r>
            <a:r>
              <a:rPr lang="pt-BR" sz="1600" dirty="0" smtClean="0"/>
              <a:t>echipament </a:t>
            </a:r>
            <a:r>
              <a:rPr lang="en-US" sz="1600" dirty="0" smtClean="0"/>
              <a:t>de </a:t>
            </a:r>
            <a:r>
              <a:rPr lang="en-US" sz="1600" dirty="0" err="1"/>
              <a:t>comunicații</a:t>
            </a:r>
            <a:r>
              <a:rPr lang="en-US" sz="1600" dirty="0"/>
              <a:t> </a:t>
            </a:r>
            <a:r>
              <a:rPr lang="en-US" sz="1600" dirty="0" err="1"/>
              <a:t>electronice</a:t>
            </a:r>
            <a:r>
              <a:rPr lang="en-US" sz="1600" dirty="0"/>
              <a:t>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timpul</a:t>
            </a:r>
            <a:r>
              <a:rPr lang="en-US" sz="1600" dirty="0"/>
              <a:t> </a:t>
            </a:r>
            <a:r>
              <a:rPr lang="en-US" sz="1600" dirty="0" err="1"/>
              <a:t>desfășurării</a:t>
            </a:r>
            <a:r>
              <a:rPr lang="en-US" sz="1600" dirty="0"/>
              <a:t> </a:t>
            </a:r>
            <a:r>
              <a:rPr lang="en-US" sz="1600" dirty="0" err="1"/>
              <a:t>orelor</a:t>
            </a:r>
            <a:r>
              <a:rPr lang="en-US" sz="1600" dirty="0"/>
              <a:t> de curs, </a:t>
            </a:r>
            <a:r>
              <a:rPr lang="en-US" sz="1600" dirty="0" err="1"/>
              <a:t>inclusiv</a:t>
            </a:r>
            <a:r>
              <a:rPr lang="en-US" sz="1600" dirty="0"/>
              <a:t>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timpul</a:t>
            </a:r>
            <a:r>
              <a:rPr lang="en-US" sz="1600" dirty="0"/>
              <a:t> </a:t>
            </a:r>
            <a:r>
              <a:rPr lang="en-US" sz="1600" dirty="0" err="1"/>
              <a:t>activităților</a:t>
            </a:r>
            <a:r>
              <a:rPr lang="en-US" sz="1600" dirty="0"/>
              <a:t> </a:t>
            </a:r>
            <a:r>
              <a:rPr lang="en-US" sz="1600" dirty="0" err="1"/>
              <a:t>educaționale</a:t>
            </a:r>
            <a:r>
              <a:rPr lang="en-US" sz="1600" dirty="0"/>
              <a:t> care se </a:t>
            </a:r>
            <a:r>
              <a:rPr lang="en-US" sz="1600" dirty="0" err="1"/>
              <a:t>desfășoară</a:t>
            </a:r>
            <a:r>
              <a:rPr lang="en-US" sz="1600" dirty="0"/>
              <a:t>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afara</a:t>
            </a:r>
            <a:r>
              <a:rPr lang="en-US" sz="1600" dirty="0"/>
              <a:t> </a:t>
            </a:r>
            <a:r>
              <a:rPr lang="en-US" sz="1600" dirty="0" err="1"/>
              <a:t>unităților</a:t>
            </a:r>
            <a:r>
              <a:rPr lang="en-US" sz="1600" dirty="0"/>
              <a:t> de </a:t>
            </a:r>
            <a:r>
              <a:rPr lang="en-US" sz="1600" dirty="0" err="1"/>
              <a:t>învățământ</a:t>
            </a:r>
            <a:r>
              <a:rPr lang="en-US" sz="1600" dirty="0"/>
              <a:t>, cu </a:t>
            </a:r>
            <a:r>
              <a:rPr lang="en-US" sz="1600" dirty="0" err="1"/>
              <a:t>excepția</a:t>
            </a:r>
            <a:r>
              <a:rPr lang="en-US" sz="1600" dirty="0"/>
              <a:t> </a:t>
            </a:r>
            <a:r>
              <a:rPr lang="en-US" sz="1600" dirty="0" err="1"/>
              <a:t>utilizării</a:t>
            </a:r>
            <a:r>
              <a:rPr lang="en-US" sz="1600" dirty="0"/>
              <a:t> </a:t>
            </a:r>
            <a:r>
              <a:rPr lang="en-US" sz="1600" dirty="0" err="1"/>
              <a:t>acestora</a:t>
            </a:r>
            <a:r>
              <a:rPr lang="en-US" sz="1600" dirty="0"/>
              <a:t>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scop</a:t>
            </a:r>
            <a:r>
              <a:rPr lang="en-US" sz="1600" dirty="0"/>
              <a:t> </a:t>
            </a:r>
            <a:r>
              <a:rPr lang="en-US" sz="1600" dirty="0" err="1"/>
              <a:t>educativ</a:t>
            </a:r>
            <a:r>
              <a:rPr lang="en-US" sz="1600" dirty="0"/>
              <a:t>, cu </a:t>
            </a:r>
            <a:r>
              <a:rPr lang="en-US" sz="1600" dirty="0" err="1"/>
              <a:t>acordul</a:t>
            </a:r>
            <a:r>
              <a:rPr lang="en-US" sz="1600" dirty="0"/>
              <a:t> </a:t>
            </a:r>
            <a:r>
              <a:rPr lang="en-US" sz="1600" dirty="0" err="1"/>
              <a:t>cadrului</a:t>
            </a:r>
            <a:r>
              <a:rPr lang="en-US" sz="1600" dirty="0"/>
              <a:t> didactic,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timpul</a:t>
            </a:r>
            <a:r>
              <a:rPr lang="en-US" sz="1600" dirty="0"/>
              <a:t> </a:t>
            </a:r>
            <a:r>
              <a:rPr lang="en-US" sz="1600" dirty="0" err="1"/>
              <a:t>pauzelor</a:t>
            </a:r>
            <a:r>
              <a:rPr lang="en-US" sz="1600" dirty="0"/>
              <a:t> </a:t>
            </a:r>
            <a:r>
              <a:rPr lang="en-US" sz="1600" dirty="0" err="1"/>
              <a:t>sau</a:t>
            </a:r>
            <a:r>
              <a:rPr lang="en-US" sz="1600" dirty="0"/>
              <a:t>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spațiile</a:t>
            </a:r>
            <a:r>
              <a:rPr lang="en-US" sz="1600" dirty="0"/>
              <a:t> </a:t>
            </a:r>
            <a:r>
              <a:rPr lang="en-US" sz="1600" dirty="0" err="1"/>
              <a:t>autorizate</a:t>
            </a:r>
            <a:r>
              <a:rPr lang="en-US" sz="1600" dirty="0"/>
              <a:t> explicit de </a:t>
            </a:r>
            <a:r>
              <a:rPr lang="en-US" sz="1600" dirty="0" err="1"/>
              <a:t>regulamentul</a:t>
            </a:r>
            <a:r>
              <a:rPr lang="en-US" sz="1600" dirty="0"/>
              <a:t> intern al </a:t>
            </a:r>
            <a:r>
              <a:rPr lang="en-US" sz="1600" dirty="0" err="1"/>
              <a:t>unității</a:t>
            </a:r>
            <a:r>
              <a:rPr lang="en-US" sz="1600" dirty="0"/>
              <a:t> de </a:t>
            </a:r>
            <a:r>
              <a:rPr lang="en-US" sz="1600" dirty="0" err="1"/>
              <a:t>învățământ</a:t>
            </a:r>
            <a:r>
              <a:rPr lang="en-US" sz="1600" dirty="0"/>
              <a:t>. </a:t>
            </a:r>
            <a:endParaRPr lang="ro-RO" sz="1600" dirty="0" smtClean="0"/>
          </a:p>
          <a:p>
            <a:pPr algn="just"/>
            <a:r>
              <a:rPr lang="en-US" sz="1600" dirty="0" err="1" smtClean="0"/>
              <a:t>Pe</a:t>
            </a:r>
            <a:r>
              <a:rPr lang="en-US" sz="1600" dirty="0" smtClean="0"/>
              <a:t> </a:t>
            </a:r>
            <a:r>
              <a:rPr lang="en-US" sz="1600" dirty="0"/>
              <a:t>tot </a:t>
            </a:r>
            <a:r>
              <a:rPr lang="en-US" sz="1600" dirty="0" err="1"/>
              <a:t>parcursul</a:t>
            </a:r>
            <a:r>
              <a:rPr lang="en-US" sz="1600" dirty="0"/>
              <a:t> </a:t>
            </a:r>
            <a:r>
              <a:rPr lang="en-US" sz="1600" dirty="0" err="1"/>
              <a:t>programului</a:t>
            </a:r>
            <a:r>
              <a:rPr lang="en-US" sz="1600" dirty="0"/>
              <a:t> </a:t>
            </a:r>
            <a:r>
              <a:rPr lang="en-US" sz="1600" dirty="0" err="1"/>
              <a:t>școlar</a:t>
            </a:r>
            <a:r>
              <a:rPr lang="en-US" sz="1600" dirty="0"/>
              <a:t>, </a:t>
            </a:r>
            <a:r>
              <a:rPr lang="en-US" sz="1600" dirty="0" err="1"/>
              <a:t>telefoanele</a:t>
            </a:r>
            <a:r>
              <a:rPr lang="en-US" sz="1600" dirty="0"/>
              <a:t> mobile ale </a:t>
            </a:r>
            <a:r>
              <a:rPr lang="en-US" sz="1600" dirty="0" err="1"/>
              <a:t>elevilor</a:t>
            </a:r>
            <a:r>
              <a:rPr lang="en-US" sz="1600" dirty="0"/>
              <a:t> </a:t>
            </a:r>
            <a:r>
              <a:rPr lang="en-US" sz="1600" dirty="0" err="1"/>
              <a:t>sunt</a:t>
            </a:r>
            <a:r>
              <a:rPr lang="en-US" sz="1600" dirty="0"/>
              <a:t> </a:t>
            </a:r>
            <a:r>
              <a:rPr lang="en-US" sz="1600" dirty="0" err="1"/>
              <a:t>depuse</a:t>
            </a:r>
            <a:r>
              <a:rPr lang="en-US" sz="1600" dirty="0"/>
              <a:t> </a:t>
            </a:r>
            <a:r>
              <a:rPr lang="en-US" sz="1600" dirty="0" err="1"/>
              <a:t>într</a:t>
            </a:r>
            <a:r>
              <a:rPr lang="en-US" sz="1600" dirty="0"/>
              <a:t>-un </a:t>
            </a:r>
            <a:r>
              <a:rPr lang="en-US" sz="1600" dirty="0" err="1"/>
              <a:t>spațiu</a:t>
            </a:r>
            <a:r>
              <a:rPr lang="en-US" sz="1600" dirty="0"/>
              <a:t> </a:t>
            </a:r>
            <a:r>
              <a:rPr lang="en-US" sz="1600" dirty="0" err="1"/>
              <a:t>sigur</a:t>
            </a:r>
            <a:r>
              <a:rPr lang="en-US" sz="1600" dirty="0"/>
              <a:t>, special </a:t>
            </a:r>
            <a:r>
              <a:rPr lang="en-US" sz="1600" dirty="0" err="1"/>
              <a:t>amenajat</a:t>
            </a:r>
            <a:r>
              <a:rPr lang="en-US" sz="1600" dirty="0"/>
              <a:t>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fiecare</a:t>
            </a:r>
            <a:r>
              <a:rPr lang="en-US" sz="1600" dirty="0"/>
              <a:t> </a:t>
            </a:r>
            <a:r>
              <a:rPr lang="en-US" sz="1600" dirty="0" err="1"/>
              <a:t>sală</a:t>
            </a:r>
            <a:r>
              <a:rPr lang="en-US" sz="1600" dirty="0"/>
              <a:t> de </a:t>
            </a:r>
            <a:r>
              <a:rPr lang="en-US" sz="1600" dirty="0" err="1"/>
              <a:t>clasă</a:t>
            </a:r>
            <a:r>
              <a:rPr lang="en-US" sz="1600" dirty="0"/>
              <a:t>, la care are </a:t>
            </a:r>
            <a:r>
              <a:rPr lang="en-US" sz="1600" dirty="0" err="1"/>
              <a:t>acces</a:t>
            </a:r>
            <a:r>
              <a:rPr lang="en-US" sz="1600" dirty="0"/>
              <a:t> </a:t>
            </a:r>
            <a:r>
              <a:rPr lang="en-US" sz="1600" dirty="0" err="1"/>
              <a:t>profesorul</a:t>
            </a:r>
            <a:r>
              <a:rPr lang="en-US" sz="1600" dirty="0"/>
              <a:t> </a:t>
            </a:r>
            <a:r>
              <a:rPr lang="en-US" sz="1600" dirty="0" err="1"/>
              <a:t>diriginte</a:t>
            </a:r>
            <a:r>
              <a:rPr lang="en-US" sz="1600" dirty="0"/>
              <a:t> </a:t>
            </a:r>
            <a:r>
              <a:rPr lang="en-US" sz="1600" dirty="0" err="1"/>
              <a:t>sau</a:t>
            </a:r>
            <a:r>
              <a:rPr lang="en-US" sz="1600" dirty="0"/>
              <a:t> </a:t>
            </a:r>
            <a:r>
              <a:rPr lang="en-US" sz="1600" dirty="0" err="1"/>
              <a:t>directorul</a:t>
            </a:r>
            <a:r>
              <a:rPr lang="en-US" sz="1600" dirty="0"/>
              <a:t> </a:t>
            </a:r>
            <a:r>
              <a:rPr lang="en-US" sz="1600" dirty="0" err="1"/>
              <a:t>unității</a:t>
            </a:r>
            <a:r>
              <a:rPr lang="en-US" sz="1600" dirty="0"/>
              <a:t> de </a:t>
            </a:r>
            <a:r>
              <a:rPr lang="en-US" sz="1600" dirty="0" err="1"/>
              <a:t>învățământ</a:t>
            </a:r>
            <a:r>
              <a:rPr lang="en-US" sz="1600" dirty="0"/>
              <a:t>, </a:t>
            </a:r>
            <a:r>
              <a:rPr lang="en-US" sz="1600" dirty="0" err="1"/>
              <a:t>iar</a:t>
            </a:r>
            <a:r>
              <a:rPr lang="en-US" sz="1600" dirty="0"/>
              <a:t>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lipsa</a:t>
            </a:r>
            <a:r>
              <a:rPr lang="en-US" sz="1600" dirty="0"/>
              <a:t> </a:t>
            </a:r>
            <a:r>
              <a:rPr lang="en-US" sz="1600" dirty="0" err="1"/>
              <a:t>acestora</a:t>
            </a:r>
            <a:r>
              <a:rPr lang="en-US" sz="1600" dirty="0"/>
              <a:t> </a:t>
            </a:r>
            <a:r>
              <a:rPr lang="en-US" sz="1600" dirty="0" err="1"/>
              <a:t>cadrul</a:t>
            </a:r>
            <a:r>
              <a:rPr lang="en-US" sz="1600" dirty="0"/>
              <a:t> didactic </a:t>
            </a:r>
            <a:r>
              <a:rPr lang="en-US" sz="1600" dirty="0" err="1"/>
              <a:t>desemnat</a:t>
            </a:r>
            <a:r>
              <a:rPr lang="en-US" sz="1600" dirty="0"/>
              <a:t> </a:t>
            </a:r>
            <a:r>
              <a:rPr lang="en-US" sz="1600" dirty="0" err="1"/>
              <a:t>să</a:t>
            </a:r>
            <a:r>
              <a:rPr lang="en-US" sz="1600" dirty="0"/>
              <a:t> </a:t>
            </a:r>
            <a:r>
              <a:rPr lang="en-US" sz="1600" dirty="0" err="1"/>
              <a:t>efectueze</a:t>
            </a:r>
            <a:r>
              <a:rPr lang="en-US" sz="1600" dirty="0"/>
              <a:t> </a:t>
            </a:r>
            <a:r>
              <a:rPr lang="en-US" sz="1600" dirty="0" err="1"/>
              <a:t>serviciul</a:t>
            </a:r>
            <a:r>
              <a:rPr lang="en-US" sz="1600" dirty="0"/>
              <a:t> </a:t>
            </a:r>
            <a:r>
              <a:rPr lang="en-US" sz="1600" dirty="0" err="1"/>
              <a:t>pe</a:t>
            </a:r>
            <a:r>
              <a:rPr lang="en-US" sz="1600" dirty="0"/>
              <a:t> </a:t>
            </a:r>
            <a:r>
              <a:rPr lang="en-US" sz="1600" dirty="0" err="1"/>
              <a:t>școală</a:t>
            </a:r>
            <a:r>
              <a:rPr lang="en-US" sz="1600" dirty="0"/>
              <a:t>. </a:t>
            </a:r>
            <a:endParaRPr lang="ro-RO" sz="1600" dirty="0" smtClean="0"/>
          </a:p>
          <a:p>
            <a:pPr algn="just"/>
            <a:r>
              <a:rPr lang="en-US" sz="1600" dirty="0" err="1" smtClean="0">
                <a:solidFill>
                  <a:srgbClr val="FF0000"/>
                </a:solidFill>
              </a:rPr>
              <a:t>Nerespectarea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acestor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prevederi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poate</a:t>
            </a:r>
            <a:r>
              <a:rPr lang="en-US" sz="1600" dirty="0">
                <a:solidFill>
                  <a:srgbClr val="FF0000"/>
                </a:solidFill>
              </a:rPr>
              <a:t> duce la </a:t>
            </a:r>
            <a:r>
              <a:rPr lang="en-US" sz="1600" dirty="0" err="1">
                <a:solidFill>
                  <a:srgbClr val="FF0000"/>
                </a:solidFill>
              </a:rPr>
              <a:t>preluarea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echipamentului</a:t>
            </a:r>
            <a:r>
              <a:rPr lang="en-US" sz="1600" dirty="0">
                <a:solidFill>
                  <a:srgbClr val="FF0000"/>
                </a:solidFill>
              </a:rPr>
              <a:t> de </a:t>
            </a:r>
            <a:r>
              <a:rPr lang="en-US" sz="1600" dirty="0" err="1">
                <a:solidFill>
                  <a:srgbClr val="FF0000"/>
                </a:solidFill>
              </a:rPr>
              <a:t>către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personalul</a:t>
            </a:r>
            <a:r>
              <a:rPr lang="en-US" sz="1600" dirty="0">
                <a:solidFill>
                  <a:srgbClr val="FF0000"/>
                </a:solidFill>
              </a:rPr>
              <a:t> didactic/didactic </a:t>
            </a:r>
            <a:r>
              <a:rPr lang="en-US" sz="1600" dirty="0" err="1">
                <a:solidFill>
                  <a:srgbClr val="FF0000"/>
                </a:solidFill>
              </a:rPr>
              <a:t>auxiliar</a:t>
            </a:r>
            <a:r>
              <a:rPr lang="en-US" sz="1600" dirty="0">
                <a:solidFill>
                  <a:srgbClr val="FF0000"/>
                </a:solidFill>
              </a:rPr>
              <a:t> al </a:t>
            </a:r>
            <a:r>
              <a:rPr lang="en-US" sz="1600" dirty="0" err="1">
                <a:solidFill>
                  <a:srgbClr val="FF0000"/>
                </a:solidFill>
              </a:rPr>
              <a:t>unității</a:t>
            </a:r>
            <a:r>
              <a:rPr lang="en-US" sz="1600" dirty="0">
                <a:solidFill>
                  <a:srgbClr val="FF0000"/>
                </a:solidFill>
              </a:rPr>
              <a:t> de </a:t>
            </a:r>
            <a:r>
              <a:rPr lang="en-US" sz="1600" dirty="0" err="1">
                <a:solidFill>
                  <a:srgbClr val="FF0000"/>
                </a:solidFill>
              </a:rPr>
              <a:t>învățământ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în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vederea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restituirii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lui</a:t>
            </a:r>
            <a:r>
              <a:rPr lang="en-US" sz="1600" dirty="0">
                <a:solidFill>
                  <a:srgbClr val="FF0000"/>
                </a:solidFill>
              </a:rPr>
              <a:t> la </a:t>
            </a:r>
            <a:r>
              <a:rPr lang="en-US" sz="1600" dirty="0" err="1">
                <a:solidFill>
                  <a:srgbClr val="FF0000"/>
                </a:solidFill>
              </a:rPr>
              <a:t>finalizarea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orelor</a:t>
            </a:r>
            <a:r>
              <a:rPr lang="en-US" sz="1600" dirty="0">
                <a:solidFill>
                  <a:srgbClr val="FF0000"/>
                </a:solidFill>
              </a:rPr>
              <a:t> de curs din </a:t>
            </a:r>
            <a:r>
              <a:rPr lang="en-US" sz="1600" dirty="0" err="1">
                <a:solidFill>
                  <a:srgbClr val="FF0000"/>
                </a:solidFill>
              </a:rPr>
              <a:t>ziua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respectivă</a:t>
            </a:r>
            <a:r>
              <a:rPr lang="en-US" sz="1600" dirty="0">
                <a:solidFill>
                  <a:srgbClr val="FF0000"/>
                </a:solidFill>
              </a:rPr>
              <a:t>, </a:t>
            </a:r>
            <a:r>
              <a:rPr lang="en-US" sz="1600" b="1" dirty="0" err="1">
                <a:solidFill>
                  <a:srgbClr val="FF0000"/>
                </a:solidFill>
              </a:rPr>
              <a:t>în</a:t>
            </a:r>
            <a:r>
              <a:rPr lang="en-US" sz="1600" b="1" dirty="0">
                <a:solidFill>
                  <a:srgbClr val="FF0000"/>
                </a:solidFill>
              </a:rPr>
              <a:t> mod </a:t>
            </a:r>
            <a:r>
              <a:rPr lang="en-US" sz="1600" b="1" dirty="0" err="1">
                <a:solidFill>
                  <a:srgbClr val="FF0000"/>
                </a:solidFill>
              </a:rPr>
              <a:t>obligatoriu</a:t>
            </a:r>
            <a:r>
              <a:rPr lang="en-US" sz="1600" b="1" dirty="0">
                <a:solidFill>
                  <a:srgbClr val="FF0000"/>
                </a:solidFill>
              </a:rPr>
              <a:t>, </a:t>
            </a:r>
            <a:r>
              <a:rPr lang="en-US" sz="1600" b="1" dirty="0" err="1">
                <a:solidFill>
                  <a:srgbClr val="FF0000"/>
                </a:solidFill>
              </a:rPr>
              <a:t>către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părinți</a:t>
            </a:r>
            <a:r>
              <a:rPr lang="en-US" sz="1600" b="1" dirty="0">
                <a:solidFill>
                  <a:srgbClr val="FF0000"/>
                </a:solidFill>
              </a:rPr>
              <a:t>/</a:t>
            </a:r>
            <a:r>
              <a:rPr lang="en-US" sz="1600" b="1" dirty="0" err="1">
                <a:solidFill>
                  <a:srgbClr val="FF0000"/>
                </a:solidFill>
              </a:rPr>
              <a:t>reprezentanți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legali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ai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beneficiarilor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primari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minori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sau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către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elevi</a:t>
            </a:r>
            <a:r>
              <a:rPr lang="en-US" sz="1600" b="1" dirty="0">
                <a:solidFill>
                  <a:srgbClr val="FF0000"/>
                </a:solidFill>
              </a:rPr>
              <a:t>, </a:t>
            </a:r>
            <a:r>
              <a:rPr lang="en-US" sz="1600" b="1" dirty="0" err="1">
                <a:solidFill>
                  <a:srgbClr val="FF0000"/>
                </a:solidFill>
              </a:rPr>
              <a:t>după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caz</a:t>
            </a:r>
            <a:r>
              <a:rPr lang="en-US" sz="1600" b="1" dirty="0">
                <a:solidFill>
                  <a:srgbClr val="FF0000"/>
                </a:solidFill>
              </a:rPr>
              <a:t>, conform </a:t>
            </a:r>
            <a:r>
              <a:rPr lang="en-US" sz="1600" b="1" dirty="0" err="1">
                <a:solidFill>
                  <a:srgbClr val="FF0000"/>
                </a:solidFill>
              </a:rPr>
              <a:t>regulamentului</a:t>
            </a:r>
            <a:r>
              <a:rPr lang="en-US" sz="1600" b="1" dirty="0">
                <a:solidFill>
                  <a:srgbClr val="FF0000"/>
                </a:solidFill>
              </a:rPr>
              <a:t> intern al </a:t>
            </a:r>
            <a:r>
              <a:rPr lang="en-US" sz="1600" b="1" dirty="0" err="1">
                <a:solidFill>
                  <a:srgbClr val="FF0000"/>
                </a:solidFill>
              </a:rPr>
              <a:t>unității</a:t>
            </a:r>
            <a:r>
              <a:rPr lang="en-US" sz="1600" b="1" dirty="0">
                <a:solidFill>
                  <a:srgbClr val="FF0000"/>
                </a:solidFill>
              </a:rPr>
              <a:t> de </a:t>
            </a:r>
            <a:r>
              <a:rPr lang="en-US" sz="1600" b="1" dirty="0" err="1">
                <a:solidFill>
                  <a:srgbClr val="FF0000"/>
                </a:solidFill>
              </a:rPr>
              <a:t>învățământ</a:t>
            </a:r>
            <a:r>
              <a:rPr lang="en-US" sz="1600" b="1" dirty="0">
                <a:solidFill>
                  <a:srgbClr val="FF0000"/>
                </a:solidFill>
              </a:rPr>
              <a:t>. </a:t>
            </a:r>
            <a:r>
              <a:rPr lang="en-US" sz="1600" dirty="0" err="1"/>
              <a:t>Prevederile</a:t>
            </a:r>
            <a:r>
              <a:rPr lang="en-US" sz="1600" dirty="0"/>
              <a:t> nu se </a:t>
            </a:r>
            <a:r>
              <a:rPr lang="en-US" sz="1600" dirty="0" err="1"/>
              <a:t>aplică</a:t>
            </a:r>
            <a:r>
              <a:rPr lang="en-US" sz="1600" dirty="0"/>
              <a:t> </a:t>
            </a:r>
            <a:r>
              <a:rPr lang="en-US" sz="1600" dirty="0" err="1"/>
              <a:t>echipamentelor</a:t>
            </a:r>
            <a:r>
              <a:rPr lang="en-US" sz="1600" dirty="0"/>
              <a:t> </a:t>
            </a:r>
            <a:r>
              <a:rPr lang="en-US" sz="1600" dirty="0" err="1"/>
              <a:t>pe</a:t>
            </a:r>
            <a:r>
              <a:rPr lang="en-US" sz="1600" dirty="0"/>
              <a:t> care </a:t>
            </a:r>
            <a:r>
              <a:rPr lang="en-US" sz="1600" dirty="0" err="1"/>
              <a:t>elevii</a:t>
            </a:r>
            <a:r>
              <a:rPr lang="en-US" sz="1600" dirty="0"/>
              <a:t> cu CES </a:t>
            </a:r>
            <a:r>
              <a:rPr lang="en-US" sz="1600" dirty="0" err="1"/>
              <a:t>sunt</a:t>
            </a:r>
            <a:r>
              <a:rPr lang="en-US" sz="1600" dirty="0"/>
              <a:t> </a:t>
            </a:r>
            <a:r>
              <a:rPr lang="en-US" sz="1600" dirty="0" err="1"/>
              <a:t>autorizați</a:t>
            </a:r>
            <a:r>
              <a:rPr lang="en-US" sz="1600" dirty="0"/>
              <a:t> </a:t>
            </a:r>
            <a:r>
              <a:rPr lang="en-US" sz="1600" dirty="0" err="1"/>
              <a:t>să</a:t>
            </a:r>
            <a:r>
              <a:rPr lang="en-US" sz="1600" dirty="0"/>
              <a:t> le </a:t>
            </a:r>
            <a:r>
              <a:rPr lang="en-US" sz="1600" dirty="0" err="1"/>
              <a:t>folosească</a:t>
            </a:r>
            <a:r>
              <a:rPr lang="en-US" sz="1600" dirty="0" smtClean="0"/>
              <a:t>;</a:t>
            </a:r>
            <a:endParaRPr lang="ro-RO" sz="1600" dirty="0" smtClean="0"/>
          </a:p>
          <a:p>
            <a:pPr algn="just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579969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797" y="94845"/>
            <a:ext cx="9601200" cy="486383"/>
          </a:xfrm>
        </p:spPr>
        <p:txBody>
          <a:bodyPr>
            <a:normAutofit fontScale="90000"/>
          </a:bodyPr>
          <a:lstStyle/>
          <a:p>
            <a:r>
              <a:rPr lang="ro-RO" dirty="0"/>
              <a:t>Sancționarea elevilor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3441"/>
            <a:ext cx="11849491" cy="3656297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/>
              <a:t>(5) </a:t>
            </a:r>
            <a:r>
              <a:rPr lang="en-US" sz="1400" b="1" dirty="0" err="1"/>
              <a:t>Toate</a:t>
            </a:r>
            <a:r>
              <a:rPr lang="en-US" sz="1400" b="1" dirty="0"/>
              <a:t> </a:t>
            </a:r>
            <a:r>
              <a:rPr lang="en-US" sz="1400" b="1" dirty="0" err="1"/>
              <a:t>sancțiunile</a:t>
            </a:r>
            <a:r>
              <a:rPr lang="en-US" sz="1400" b="1" dirty="0"/>
              <a:t> </a:t>
            </a:r>
            <a:r>
              <a:rPr lang="en-US" sz="1400" b="1" dirty="0" err="1"/>
              <a:t>aplicate</a:t>
            </a:r>
            <a:r>
              <a:rPr lang="en-US" sz="1400" b="1" dirty="0"/>
              <a:t> se </a:t>
            </a:r>
            <a:r>
              <a:rPr lang="en-US" sz="1400" b="1" dirty="0" err="1"/>
              <a:t>comunică</a:t>
            </a:r>
            <a:r>
              <a:rPr lang="en-US" sz="1400" b="1" dirty="0"/>
              <a:t> individual, </a:t>
            </a:r>
            <a:r>
              <a:rPr lang="en-US" sz="1400" b="1" dirty="0" err="1"/>
              <a:t>în</a:t>
            </a:r>
            <a:r>
              <a:rPr lang="en-US" sz="1400" b="1" dirty="0"/>
              <a:t> </a:t>
            </a:r>
            <a:r>
              <a:rPr lang="en-US" sz="1400" b="1" dirty="0" err="1"/>
              <a:t>scris</a:t>
            </a:r>
            <a:r>
              <a:rPr lang="en-US" sz="1400" b="1" dirty="0"/>
              <a:t>, </a:t>
            </a:r>
            <a:r>
              <a:rPr lang="en-US" sz="1400" b="1" dirty="0" err="1"/>
              <a:t>atât</a:t>
            </a:r>
            <a:r>
              <a:rPr lang="en-US" sz="1400" b="1" dirty="0"/>
              <a:t> </a:t>
            </a:r>
            <a:r>
              <a:rPr lang="en-US" sz="1400" b="1" dirty="0" err="1"/>
              <a:t>elevilor</a:t>
            </a:r>
            <a:r>
              <a:rPr lang="en-US" sz="1400" b="1" dirty="0"/>
              <a:t>, </a:t>
            </a:r>
            <a:r>
              <a:rPr lang="en-US" sz="1400" b="1" dirty="0" err="1"/>
              <a:t>cât</a:t>
            </a:r>
            <a:r>
              <a:rPr lang="en-US" sz="1400" b="1" dirty="0"/>
              <a:t> </a:t>
            </a:r>
            <a:r>
              <a:rPr lang="en-US" sz="1400" b="1" dirty="0" err="1"/>
              <a:t>și</a:t>
            </a:r>
            <a:r>
              <a:rPr lang="en-US" sz="1400" b="1" dirty="0"/>
              <a:t> </a:t>
            </a:r>
            <a:r>
              <a:rPr lang="en-US" sz="1400" b="1" dirty="0" err="1"/>
              <a:t>părinților</a:t>
            </a:r>
            <a:r>
              <a:rPr lang="en-US" sz="1400" b="1" dirty="0"/>
              <a:t>/</a:t>
            </a:r>
            <a:r>
              <a:rPr lang="en-US" sz="1400" b="1" dirty="0" err="1"/>
              <a:t>reprezentanților</a:t>
            </a:r>
            <a:r>
              <a:rPr lang="en-US" sz="1400" b="1" dirty="0"/>
              <a:t> </a:t>
            </a:r>
            <a:r>
              <a:rPr lang="en-US" sz="1400" b="1" dirty="0" err="1"/>
              <a:t>legali</a:t>
            </a:r>
            <a:r>
              <a:rPr lang="en-US" sz="1400" b="1" dirty="0"/>
              <a:t>. </a:t>
            </a:r>
            <a:r>
              <a:rPr lang="en-US" sz="1400" b="1" dirty="0" err="1"/>
              <a:t>Sancțiunea</a:t>
            </a:r>
            <a:r>
              <a:rPr lang="en-US" sz="1400" b="1" dirty="0"/>
              <a:t> se </a:t>
            </a:r>
            <a:r>
              <a:rPr lang="en-US" sz="1400" b="1" dirty="0" err="1"/>
              <a:t>aplică</a:t>
            </a:r>
            <a:r>
              <a:rPr lang="en-US" sz="1400" b="1" dirty="0"/>
              <a:t> din </a:t>
            </a:r>
            <a:r>
              <a:rPr lang="en-US" sz="1400" b="1" dirty="0" err="1"/>
              <a:t>momentul</a:t>
            </a:r>
            <a:r>
              <a:rPr lang="en-US" sz="1400" b="1" dirty="0"/>
              <a:t> </a:t>
            </a:r>
            <a:r>
              <a:rPr lang="en-US" sz="1400" b="1" dirty="0" err="1"/>
              <a:t>comunicării</a:t>
            </a:r>
            <a:r>
              <a:rPr lang="en-US" sz="1400" b="1" dirty="0"/>
              <a:t> </a:t>
            </a:r>
            <a:r>
              <a:rPr lang="en-US" sz="1400" b="1" dirty="0" err="1"/>
              <a:t>acesteia</a:t>
            </a:r>
            <a:r>
              <a:rPr lang="en-US" sz="1400" b="1" dirty="0"/>
              <a:t> </a:t>
            </a:r>
            <a:r>
              <a:rPr lang="en-US" sz="1400" b="1" dirty="0" err="1"/>
              <a:t>sau</a:t>
            </a:r>
            <a:r>
              <a:rPr lang="en-US" sz="1400" b="1" dirty="0"/>
              <a:t> ulterior, </a:t>
            </a:r>
            <a:r>
              <a:rPr lang="en-US" sz="1400" b="1" dirty="0" err="1"/>
              <a:t>după</a:t>
            </a:r>
            <a:r>
              <a:rPr lang="en-US" sz="1400" b="1" dirty="0"/>
              <a:t> </a:t>
            </a:r>
            <a:r>
              <a:rPr lang="en-US" sz="1400" b="1" dirty="0" err="1"/>
              <a:t>caz</a:t>
            </a:r>
            <a:r>
              <a:rPr lang="en-US" sz="1400" b="1" dirty="0"/>
              <a:t>.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en-US" sz="1400" dirty="0"/>
              <a:t>6) </a:t>
            </a:r>
            <a:r>
              <a:rPr lang="en-US" sz="1400" dirty="0" err="1"/>
              <a:t>Sancționarea</a:t>
            </a:r>
            <a:r>
              <a:rPr lang="en-US" sz="1400" dirty="0"/>
              <a:t> </a:t>
            </a:r>
            <a:r>
              <a:rPr lang="en-US" sz="1400" dirty="0" err="1"/>
              <a:t>elevilor</a:t>
            </a:r>
            <a:r>
              <a:rPr lang="en-US" sz="1400" dirty="0"/>
              <a:t> sub forma </a:t>
            </a:r>
            <a:r>
              <a:rPr lang="en-US" sz="1400" dirty="0" err="1"/>
              <a:t>mustrării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fața</a:t>
            </a:r>
            <a:r>
              <a:rPr lang="en-US" sz="1400" dirty="0"/>
              <a:t> </a:t>
            </a:r>
            <a:r>
              <a:rPr lang="en-US" sz="1400" dirty="0" err="1"/>
              <a:t>colectivului</a:t>
            </a:r>
            <a:r>
              <a:rPr lang="en-US" sz="1400" dirty="0"/>
              <a:t> </a:t>
            </a:r>
            <a:r>
              <a:rPr lang="en-US" sz="1400" dirty="0" err="1"/>
              <a:t>clasei</a:t>
            </a:r>
            <a:r>
              <a:rPr lang="en-US" sz="1400" dirty="0"/>
              <a:t> </a:t>
            </a:r>
            <a:r>
              <a:rPr lang="en-US" sz="1400" dirty="0" err="1"/>
              <a:t>sau</a:t>
            </a:r>
            <a:r>
              <a:rPr lang="en-US" sz="1400" dirty="0"/>
              <a:t> al </a:t>
            </a:r>
            <a:r>
              <a:rPr lang="en-US" sz="1400" dirty="0" err="1"/>
              <a:t>școlii</a:t>
            </a:r>
            <a:r>
              <a:rPr lang="en-US" sz="1400" dirty="0"/>
              <a:t> </a:t>
            </a:r>
            <a:r>
              <a:rPr lang="en-US" sz="1400" dirty="0" err="1"/>
              <a:t>este</a:t>
            </a:r>
            <a:r>
              <a:rPr lang="en-US" sz="1400" dirty="0"/>
              <a:t> </a:t>
            </a:r>
            <a:r>
              <a:rPr lang="en-US" sz="1400" dirty="0" err="1"/>
              <a:t>interzisă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orice</a:t>
            </a:r>
            <a:r>
              <a:rPr lang="en-US" sz="1400" dirty="0"/>
              <a:t> context. </a:t>
            </a:r>
            <a:r>
              <a:rPr lang="en-US" sz="1400" dirty="0" smtClean="0"/>
              <a:t>(</a:t>
            </a:r>
            <a:r>
              <a:rPr lang="en-US" sz="1400" dirty="0"/>
              <a:t>7) </a:t>
            </a:r>
            <a:r>
              <a:rPr lang="en-US" sz="1400" dirty="0" err="1"/>
              <a:t>Violența</a:t>
            </a:r>
            <a:r>
              <a:rPr lang="en-US" sz="1400" dirty="0"/>
              <a:t> </a:t>
            </a:r>
            <a:r>
              <a:rPr lang="en-US" sz="1400" dirty="0" err="1"/>
              <a:t>fizică</a:t>
            </a:r>
            <a:r>
              <a:rPr lang="en-US" sz="1400" dirty="0"/>
              <a:t>, </a:t>
            </a:r>
            <a:r>
              <a:rPr lang="en-US" sz="1400" dirty="0" err="1"/>
              <a:t>verbală</a:t>
            </a:r>
            <a:r>
              <a:rPr lang="en-US" sz="1400" dirty="0"/>
              <a:t> </a:t>
            </a:r>
            <a:r>
              <a:rPr lang="en-US" sz="1400" dirty="0" err="1"/>
              <a:t>sau</a:t>
            </a:r>
            <a:r>
              <a:rPr lang="en-US" sz="1400" dirty="0"/>
              <a:t>/</a:t>
            </a:r>
            <a:r>
              <a:rPr lang="en-US" sz="1400" dirty="0" err="1"/>
              <a:t>și</a:t>
            </a:r>
            <a:r>
              <a:rPr lang="en-US" sz="1400" dirty="0"/>
              <a:t> sub </a:t>
            </a:r>
            <a:r>
              <a:rPr lang="en-US" sz="1400" dirty="0" err="1"/>
              <a:t>orice</a:t>
            </a:r>
            <a:r>
              <a:rPr lang="en-US" sz="1400" dirty="0"/>
              <a:t> </a:t>
            </a:r>
            <a:r>
              <a:rPr lang="en-US" sz="1400" dirty="0" err="1"/>
              <a:t>altă</a:t>
            </a:r>
            <a:r>
              <a:rPr lang="en-US" sz="1400" dirty="0"/>
              <a:t> </a:t>
            </a:r>
            <a:r>
              <a:rPr lang="en-US" sz="1400" dirty="0" err="1"/>
              <a:t>formă</a:t>
            </a:r>
            <a:r>
              <a:rPr lang="en-US" sz="1400" dirty="0"/>
              <a:t>, </a:t>
            </a:r>
            <a:r>
              <a:rPr lang="en-US" sz="1400" dirty="0" err="1"/>
              <a:t>precum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agresiunea</a:t>
            </a:r>
            <a:r>
              <a:rPr lang="en-US" sz="1400" dirty="0"/>
              <a:t> se </a:t>
            </a:r>
            <a:r>
              <a:rPr lang="en-US" sz="1400" dirty="0" err="1"/>
              <a:t>sancționează</a:t>
            </a:r>
            <a:r>
              <a:rPr lang="en-US" sz="1400" dirty="0"/>
              <a:t> conform </a:t>
            </a:r>
            <a:r>
              <a:rPr lang="en-US" sz="1400" dirty="0" err="1"/>
              <a:t>dispozițiilor</a:t>
            </a:r>
            <a:r>
              <a:rPr lang="en-US" sz="1400" dirty="0"/>
              <a:t> </a:t>
            </a:r>
            <a:r>
              <a:rPr lang="en-US" sz="1400" dirty="0" err="1"/>
              <a:t>legale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vigoare</a:t>
            </a:r>
            <a:r>
              <a:rPr lang="en-US" sz="1400" dirty="0"/>
              <a:t>. </a:t>
            </a:r>
            <a:r>
              <a:rPr lang="en-US" sz="1400" dirty="0" smtClean="0"/>
              <a:t>(</a:t>
            </a:r>
            <a:r>
              <a:rPr lang="en-US" sz="1400" dirty="0"/>
              <a:t>8) </a:t>
            </a:r>
            <a:r>
              <a:rPr lang="en-US" sz="1400" dirty="0" err="1"/>
              <a:t>Sancțiunile</a:t>
            </a:r>
            <a:r>
              <a:rPr lang="en-US" sz="1400" dirty="0"/>
              <a:t> </a:t>
            </a:r>
            <a:r>
              <a:rPr lang="en-US" sz="1400" dirty="0" err="1"/>
              <a:t>prevăzute</a:t>
            </a:r>
            <a:r>
              <a:rPr lang="en-US" sz="1400" dirty="0"/>
              <a:t> la </a:t>
            </a:r>
            <a:r>
              <a:rPr lang="en-US" sz="1400" dirty="0" err="1"/>
              <a:t>alin</a:t>
            </a:r>
            <a:r>
              <a:rPr lang="en-US" sz="1400" dirty="0"/>
              <a:t>. (4) lit. d)—h) nu se pot </a:t>
            </a:r>
            <a:r>
              <a:rPr lang="en-US" sz="1400" dirty="0" err="1"/>
              <a:t>aplica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învățământul</a:t>
            </a:r>
            <a:r>
              <a:rPr lang="en-US" sz="1400" dirty="0"/>
              <a:t> </a:t>
            </a:r>
            <a:r>
              <a:rPr lang="en-US" sz="1400" dirty="0" err="1"/>
              <a:t>primar</a:t>
            </a:r>
            <a:r>
              <a:rPr lang="en-US" sz="1400" dirty="0"/>
              <a:t>. </a:t>
            </a:r>
            <a:r>
              <a:rPr lang="en-US" sz="1400" b="1" dirty="0" smtClean="0">
                <a:solidFill>
                  <a:srgbClr val="FF0000"/>
                </a:solidFill>
              </a:rPr>
              <a:t>(</a:t>
            </a:r>
            <a:r>
              <a:rPr lang="en-US" sz="1400" b="1" dirty="0">
                <a:solidFill>
                  <a:srgbClr val="FF0000"/>
                </a:solidFill>
              </a:rPr>
              <a:t>9) </a:t>
            </a:r>
            <a:r>
              <a:rPr lang="en-US" sz="1400" b="1" dirty="0" err="1">
                <a:solidFill>
                  <a:srgbClr val="FF0000"/>
                </a:solidFill>
              </a:rPr>
              <a:t>Sancțiunile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prevăzute</a:t>
            </a:r>
            <a:r>
              <a:rPr lang="en-US" sz="1400" b="1" dirty="0">
                <a:solidFill>
                  <a:srgbClr val="FF0000"/>
                </a:solidFill>
              </a:rPr>
              <a:t> la </a:t>
            </a:r>
            <a:r>
              <a:rPr lang="en-US" sz="1400" b="1" dirty="0" err="1">
                <a:solidFill>
                  <a:srgbClr val="FF0000"/>
                </a:solidFill>
              </a:rPr>
              <a:t>alin</a:t>
            </a:r>
            <a:r>
              <a:rPr lang="en-US" sz="1400" b="1" dirty="0">
                <a:solidFill>
                  <a:srgbClr val="FF0000"/>
                </a:solidFill>
              </a:rPr>
              <a:t>. (4) lit. f)—h) se pot </a:t>
            </a:r>
            <a:r>
              <a:rPr lang="en-US" sz="1400" b="1" dirty="0" err="1">
                <a:solidFill>
                  <a:srgbClr val="FF0000"/>
                </a:solidFill>
              </a:rPr>
              <a:t>aplica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în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învățământul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obligatoriu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numai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în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situații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foarte</a:t>
            </a:r>
            <a:r>
              <a:rPr lang="en-US" sz="1400" b="1" dirty="0">
                <a:solidFill>
                  <a:srgbClr val="FF0000"/>
                </a:solidFill>
              </a:rPr>
              <a:t> grave, </a:t>
            </a:r>
            <a:r>
              <a:rPr lang="en-US" sz="1400" b="1" dirty="0" err="1">
                <a:solidFill>
                  <a:srgbClr val="FF0000"/>
                </a:solidFill>
              </a:rPr>
              <a:t>când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prezența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elevului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în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școală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pune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în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pericol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siguranța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elevilor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sau</a:t>
            </a:r>
            <a:r>
              <a:rPr lang="en-US" sz="1400" b="1" dirty="0">
                <a:solidFill>
                  <a:srgbClr val="FF0000"/>
                </a:solidFill>
              </a:rPr>
              <a:t> a </a:t>
            </a:r>
            <a:r>
              <a:rPr lang="en-US" sz="1400" b="1" dirty="0" err="1">
                <a:solidFill>
                  <a:srgbClr val="FF0000"/>
                </a:solidFill>
              </a:rPr>
              <a:t>personalului</a:t>
            </a:r>
            <a:r>
              <a:rPr lang="en-US" sz="1400" b="1" dirty="0">
                <a:solidFill>
                  <a:srgbClr val="FF0000"/>
                </a:solidFill>
              </a:rPr>
              <a:t> din </a:t>
            </a:r>
            <a:r>
              <a:rPr lang="en-US" sz="1400" b="1" dirty="0" err="1">
                <a:solidFill>
                  <a:srgbClr val="FF0000"/>
                </a:solidFill>
              </a:rPr>
              <a:t>școală</a:t>
            </a:r>
            <a:r>
              <a:rPr lang="en-US" sz="1400" b="1" dirty="0">
                <a:solidFill>
                  <a:srgbClr val="FF0000"/>
                </a:solidFill>
              </a:rPr>
              <a:t>, </a:t>
            </a:r>
            <a:r>
              <a:rPr lang="en-US" sz="1400" b="1" dirty="0" err="1">
                <a:solidFill>
                  <a:srgbClr val="FF0000"/>
                </a:solidFill>
              </a:rPr>
              <a:t>afectând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dreptul</a:t>
            </a:r>
            <a:r>
              <a:rPr lang="en-US" sz="1400" b="1" dirty="0">
                <a:solidFill>
                  <a:srgbClr val="FF0000"/>
                </a:solidFill>
              </a:rPr>
              <a:t> la </a:t>
            </a:r>
            <a:r>
              <a:rPr lang="en-US" sz="1400" b="1" dirty="0" err="1">
                <a:solidFill>
                  <a:srgbClr val="FF0000"/>
                </a:solidFill>
              </a:rPr>
              <a:t>educație</a:t>
            </a:r>
            <a:r>
              <a:rPr lang="en-US" sz="1400" b="1" dirty="0">
                <a:solidFill>
                  <a:srgbClr val="FF0000"/>
                </a:solidFill>
              </a:rPr>
              <a:t>, </a:t>
            </a:r>
            <a:r>
              <a:rPr lang="en-US" sz="1400" b="1" dirty="0" err="1">
                <a:solidFill>
                  <a:srgbClr val="FF0000"/>
                </a:solidFill>
              </a:rPr>
              <a:t>respectiv</a:t>
            </a:r>
            <a:r>
              <a:rPr lang="en-US" sz="1400" b="1" dirty="0">
                <a:solidFill>
                  <a:srgbClr val="FF0000"/>
                </a:solidFill>
              </a:rPr>
              <a:t> la </a:t>
            </a:r>
            <a:r>
              <a:rPr lang="en-US" sz="1400" b="1" dirty="0" err="1" smtClean="0">
                <a:solidFill>
                  <a:srgbClr val="FF0000"/>
                </a:solidFill>
              </a:rPr>
              <a:t>muncă</a:t>
            </a:r>
            <a:r>
              <a:rPr lang="en-US" sz="1400" b="1" dirty="0" smtClean="0">
                <a:solidFill>
                  <a:srgbClr val="FF0000"/>
                </a:solidFill>
              </a:rPr>
              <a:t>. </a:t>
            </a:r>
            <a:endParaRPr lang="ro-RO" sz="1400" b="1" dirty="0" smtClean="0">
              <a:solidFill>
                <a:srgbClr val="FF0000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/>
              <a:t>(10) </a:t>
            </a:r>
            <a:r>
              <a:rPr lang="en-US" sz="1400" dirty="0" err="1">
                <a:solidFill>
                  <a:srgbClr val="FF0000"/>
                </a:solidFill>
              </a:rPr>
              <a:t>Elevii</a:t>
            </a:r>
            <a:r>
              <a:rPr lang="en-US" sz="1400" dirty="0">
                <a:solidFill>
                  <a:srgbClr val="FF0000"/>
                </a:solidFill>
              </a:rPr>
              <a:t> care </a:t>
            </a:r>
            <a:r>
              <a:rPr lang="en-US" sz="1400" dirty="0" err="1">
                <a:solidFill>
                  <a:srgbClr val="FF0000"/>
                </a:solidFill>
              </a:rPr>
              <a:t>sunt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sancționați</a:t>
            </a:r>
            <a:r>
              <a:rPr lang="en-US" sz="1400" dirty="0">
                <a:solidFill>
                  <a:srgbClr val="FF0000"/>
                </a:solidFill>
              </a:rPr>
              <a:t> conform </a:t>
            </a:r>
            <a:r>
              <a:rPr lang="en-US" sz="1400" dirty="0" err="1">
                <a:solidFill>
                  <a:srgbClr val="FF0000"/>
                </a:solidFill>
              </a:rPr>
              <a:t>prevederilor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alin</a:t>
            </a:r>
            <a:r>
              <a:rPr lang="en-US" sz="1400" dirty="0">
                <a:solidFill>
                  <a:srgbClr val="FF0000"/>
                </a:solidFill>
              </a:rPr>
              <a:t>. (4) lit. e)—h) </a:t>
            </a:r>
            <a:r>
              <a:rPr lang="en-US" sz="1400" dirty="0" err="1">
                <a:solidFill>
                  <a:srgbClr val="FF0000"/>
                </a:solidFill>
              </a:rPr>
              <a:t>beneficiază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consiliere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școlară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intervenție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psihologică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și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psihoterapie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precum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și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activități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remediale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r>
              <a:rPr lang="ro-RO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smtClean="0"/>
              <a:t>(</a:t>
            </a:r>
            <a:r>
              <a:rPr lang="en-US" sz="1400" dirty="0"/>
              <a:t>11) </a:t>
            </a:r>
            <a:r>
              <a:rPr lang="en-US" sz="1400" dirty="0" err="1"/>
              <a:t>Activitățile</a:t>
            </a:r>
            <a:r>
              <a:rPr lang="en-US" sz="1400" dirty="0"/>
              <a:t> </a:t>
            </a:r>
            <a:r>
              <a:rPr lang="en-US" sz="1400" dirty="0" err="1"/>
              <a:t>remediale</a:t>
            </a:r>
            <a:r>
              <a:rPr lang="en-US" sz="1400" dirty="0"/>
              <a:t> se </a:t>
            </a:r>
            <a:r>
              <a:rPr lang="en-US" sz="1400" dirty="0" err="1"/>
              <a:t>desfășoară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timpul</a:t>
            </a:r>
            <a:r>
              <a:rPr lang="en-US" sz="1400" dirty="0"/>
              <a:t> </a:t>
            </a:r>
            <a:r>
              <a:rPr lang="en-US" sz="1400" dirty="0" err="1"/>
              <a:t>orarului</a:t>
            </a:r>
            <a:r>
              <a:rPr lang="en-US" sz="1400" dirty="0"/>
              <a:t> </a:t>
            </a:r>
            <a:r>
              <a:rPr lang="en-US" sz="1400" dirty="0" err="1"/>
              <a:t>școlar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care </a:t>
            </a:r>
            <a:r>
              <a:rPr lang="en-US" sz="1400" dirty="0" err="1"/>
              <a:t>ar</a:t>
            </a:r>
            <a:r>
              <a:rPr lang="en-US" sz="1400" dirty="0"/>
              <a:t> fi </a:t>
            </a:r>
            <a:r>
              <a:rPr lang="en-US" sz="1400" dirty="0" err="1"/>
              <a:t>trebuit</a:t>
            </a:r>
            <a:r>
              <a:rPr lang="en-US" sz="1400" dirty="0"/>
              <a:t> </a:t>
            </a:r>
            <a:r>
              <a:rPr lang="en-US" sz="1400" dirty="0" err="1"/>
              <a:t>să</a:t>
            </a:r>
            <a:r>
              <a:rPr lang="en-US" sz="1400" dirty="0"/>
              <a:t> </a:t>
            </a:r>
            <a:r>
              <a:rPr lang="en-US" sz="1400" dirty="0" err="1"/>
              <a:t>aibă</a:t>
            </a:r>
            <a:r>
              <a:rPr lang="en-US" sz="1400" dirty="0"/>
              <a:t> </a:t>
            </a:r>
            <a:r>
              <a:rPr lang="en-US" sz="1400" dirty="0" err="1"/>
              <a:t>loc</a:t>
            </a:r>
            <a:r>
              <a:rPr lang="en-US" sz="1400" dirty="0"/>
              <a:t> </a:t>
            </a:r>
            <a:r>
              <a:rPr lang="en-US" sz="1400" dirty="0" err="1"/>
              <a:t>cursurile</a:t>
            </a:r>
            <a:r>
              <a:rPr lang="en-US" sz="1400" dirty="0"/>
              <a:t>, conform </a:t>
            </a:r>
            <a:r>
              <a:rPr lang="en-US" sz="1400" dirty="0" err="1"/>
              <a:t>metodologiei</a:t>
            </a:r>
            <a:r>
              <a:rPr lang="en-US" sz="1400" dirty="0"/>
              <a:t> de </a:t>
            </a:r>
            <a:r>
              <a:rPr lang="en-US" sz="1400" dirty="0" err="1"/>
              <a:t>organizare</a:t>
            </a:r>
            <a:r>
              <a:rPr lang="en-US" sz="1400" dirty="0"/>
              <a:t> a </a:t>
            </a:r>
            <a:r>
              <a:rPr lang="en-US" sz="1400" dirty="0" err="1"/>
              <a:t>programului</a:t>
            </a:r>
            <a:r>
              <a:rPr lang="en-US" sz="1400" dirty="0"/>
              <a:t> „</a:t>
            </a:r>
            <a:r>
              <a:rPr lang="en-US" sz="1400" dirty="0" err="1"/>
              <a:t>Învățare</a:t>
            </a:r>
            <a:r>
              <a:rPr lang="en-US" sz="1400" dirty="0"/>
              <a:t> </a:t>
            </a:r>
            <a:r>
              <a:rPr lang="en-US" sz="1400" dirty="0" err="1"/>
              <a:t>remedială</a:t>
            </a:r>
            <a:r>
              <a:rPr lang="en-US" sz="1400" dirty="0" smtClean="0"/>
              <a:t>”.</a:t>
            </a:r>
            <a:r>
              <a:rPr lang="ro-RO" sz="1400" dirty="0" smtClean="0"/>
              <a:t> (</a:t>
            </a:r>
            <a:r>
              <a:rPr lang="en-US" sz="1400" dirty="0" smtClean="0"/>
              <a:t>12</a:t>
            </a:r>
            <a:r>
              <a:rPr lang="en-US" sz="1400" dirty="0"/>
              <a:t>)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situația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care </a:t>
            </a:r>
            <a:r>
              <a:rPr lang="en-US" sz="1400" dirty="0" err="1"/>
              <a:t>elevii</a:t>
            </a:r>
            <a:r>
              <a:rPr lang="en-US" sz="1400" dirty="0"/>
              <a:t> nu </a:t>
            </a:r>
            <a:r>
              <a:rPr lang="en-US" sz="1400" dirty="0" err="1"/>
              <a:t>participă</a:t>
            </a:r>
            <a:r>
              <a:rPr lang="en-US" sz="1400" dirty="0"/>
              <a:t> la </a:t>
            </a:r>
            <a:r>
              <a:rPr lang="en-US" sz="1400" dirty="0" err="1"/>
              <a:t>activitățile</a:t>
            </a:r>
            <a:r>
              <a:rPr lang="en-US" sz="1400" dirty="0"/>
              <a:t> de </a:t>
            </a:r>
            <a:r>
              <a:rPr lang="en-US" sz="1400" dirty="0" err="1"/>
              <a:t>sprijin</a:t>
            </a:r>
            <a:r>
              <a:rPr lang="en-US" sz="1400" dirty="0"/>
              <a:t> </a:t>
            </a:r>
            <a:r>
              <a:rPr lang="en-US" sz="1400" dirty="0" err="1"/>
              <a:t>organizate</a:t>
            </a:r>
            <a:r>
              <a:rPr lang="en-US" sz="1400" dirty="0"/>
              <a:t> la </a:t>
            </a:r>
            <a:r>
              <a:rPr lang="en-US" sz="1400" dirty="0" err="1"/>
              <a:t>nivelul</a:t>
            </a:r>
            <a:r>
              <a:rPr lang="en-US" sz="1400" dirty="0"/>
              <a:t> </a:t>
            </a:r>
            <a:r>
              <a:rPr lang="en-US" sz="1400" dirty="0" err="1"/>
              <a:t>unității</a:t>
            </a:r>
            <a:r>
              <a:rPr lang="en-US" sz="1400" dirty="0"/>
              <a:t> de </a:t>
            </a:r>
            <a:r>
              <a:rPr lang="en-US" sz="1400" dirty="0" err="1"/>
              <a:t>învățământ</a:t>
            </a:r>
            <a:r>
              <a:rPr lang="en-US" sz="1400" dirty="0"/>
              <a:t>, </a:t>
            </a:r>
            <a:r>
              <a:rPr lang="en-US" sz="1400" dirty="0" err="1"/>
              <a:t>profesorul</a:t>
            </a:r>
            <a:r>
              <a:rPr lang="en-US" sz="1400" dirty="0"/>
              <a:t> </a:t>
            </a:r>
            <a:r>
              <a:rPr lang="en-US" sz="1400" dirty="0" err="1"/>
              <a:t>diriginte</a:t>
            </a:r>
            <a:r>
              <a:rPr lang="en-US" sz="1400" dirty="0"/>
              <a:t> </a:t>
            </a:r>
            <a:r>
              <a:rPr lang="en-US" sz="1400" dirty="0" err="1"/>
              <a:t>informează</a:t>
            </a:r>
            <a:r>
              <a:rPr lang="en-US" sz="1400" dirty="0"/>
              <a:t>,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scris</a:t>
            </a:r>
            <a:r>
              <a:rPr lang="en-US" sz="1400" dirty="0"/>
              <a:t>, </a:t>
            </a:r>
            <a:r>
              <a:rPr lang="en-US" sz="1400" dirty="0" err="1"/>
              <a:t>părinții</a:t>
            </a:r>
            <a:r>
              <a:rPr lang="en-US" sz="1400" dirty="0"/>
              <a:t>/</a:t>
            </a:r>
            <a:r>
              <a:rPr lang="en-US" sz="1400" dirty="0" err="1"/>
              <a:t>reprezentanții</a:t>
            </a:r>
            <a:r>
              <a:rPr lang="en-US" sz="1400" dirty="0"/>
              <a:t> </a:t>
            </a:r>
            <a:r>
              <a:rPr lang="en-US" sz="1400" dirty="0" err="1"/>
              <a:t>legali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acest</a:t>
            </a:r>
            <a:r>
              <a:rPr lang="en-US" sz="1400" dirty="0"/>
              <a:t> </a:t>
            </a:r>
            <a:r>
              <a:rPr lang="en-US" sz="1400" dirty="0" err="1"/>
              <a:t>sens.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en-US" sz="1400" dirty="0"/>
              <a:t>13) </a:t>
            </a:r>
            <a:r>
              <a:rPr lang="en-US" sz="1400" dirty="0" err="1">
                <a:solidFill>
                  <a:srgbClr val="FF0000"/>
                </a:solidFill>
              </a:rPr>
              <a:t>În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situația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în</a:t>
            </a:r>
            <a:r>
              <a:rPr lang="en-US" sz="1400" dirty="0">
                <a:solidFill>
                  <a:srgbClr val="FF0000"/>
                </a:solidFill>
              </a:rPr>
              <a:t> care </a:t>
            </a:r>
            <a:r>
              <a:rPr lang="en-US" sz="1400" dirty="0" err="1">
                <a:solidFill>
                  <a:srgbClr val="FF0000"/>
                </a:solidFill>
              </a:rPr>
              <a:t>elevii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și</a:t>
            </a:r>
            <a:r>
              <a:rPr lang="en-US" sz="1400" dirty="0">
                <a:solidFill>
                  <a:srgbClr val="FF0000"/>
                </a:solidFill>
              </a:rPr>
              <a:t>/</a:t>
            </a:r>
            <a:r>
              <a:rPr lang="en-US" sz="1400" dirty="0" err="1">
                <a:solidFill>
                  <a:srgbClr val="FF0000"/>
                </a:solidFill>
              </a:rPr>
              <a:t>sau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părinții</a:t>
            </a:r>
            <a:r>
              <a:rPr lang="en-US" sz="1400" dirty="0">
                <a:solidFill>
                  <a:srgbClr val="FF0000"/>
                </a:solidFill>
              </a:rPr>
              <a:t>/</a:t>
            </a:r>
            <a:r>
              <a:rPr lang="en-US" sz="1400" dirty="0" err="1">
                <a:solidFill>
                  <a:srgbClr val="FF0000"/>
                </a:solidFill>
              </a:rPr>
              <a:t>reprezentanții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legali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refuză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în</a:t>
            </a:r>
            <a:r>
              <a:rPr lang="en-US" sz="1400" dirty="0">
                <a:solidFill>
                  <a:srgbClr val="FF0000"/>
                </a:solidFill>
              </a:rPr>
              <a:t> mod </a:t>
            </a:r>
            <a:r>
              <a:rPr lang="en-US" sz="1400" dirty="0" err="1">
                <a:solidFill>
                  <a:srgbClr val="FF0000"/>
                </a:solidFill>
              </a:rPr>
              <a:t>repetat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participarea</a:t>
            </a:r>
            <a:r>
              <a:rPr lang="en-US" sz="1400" dirty="0">
                <a:solidFill>
                  <a:srgbClr val="FF0000"/>
                </a:solidFill>
              </a:rPr>
              <a:t> la </a:t>
            </a:r>
            <a:r>
              <a:rPr lang="en-US" sz="1400" dirty="0" err="1">
                <a:solidFill>
                  <a:srgbClr val="FF0000"/>
                </a:solidFill>
              </a:rPr>
              <a:t>ședințele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consiliere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școlară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și</a:t>
            </a:r>
            <a:r>
              <a:rPr lang="en-US" sz="1400" dirty="0">
                <a:solidFill>
                  <a:srgbClr val="FF0000"/>
                </a:solidFill>
              </a:rPr>
              <a:t>/</a:t>
            </a:r>
            <a:r>
              <a:rPr lang="en-US" sz="1400" dirty="0" err="1">
                <a:solidFill>
                  <a:srgbClr val="FF0000"/>
                </a:solidFill>
              </a:rPr>
              <a:t>sau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intervenție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psihologică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și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psihoterapeutică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și</a:t>
            </a:r>
            <a:r>
              <a:rPr lang="en-US" sz="1400" dirty="0">
                <a:solidFill>
                  <a:srgbClr val="FF0000"/>
                </a:solidFill>
              </a:rPr>
              <a:t>/</a:t>
            </a:r>
            <a:r>
              <a:rPr lang="en-US" sz="1400" dirty="0" err="1">
                <a:solidFill>
                  <a:srgbClr val="FF0000"/>
                </a:solidFill>
              </a:rPr>
              <a:t>sau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alte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măsuri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sprijin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directorul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sesizează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situația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reprezentanților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serviciilor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publice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asistență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socială</a:t>
            </a:r>
            <a:r>
              <a:rPr lang="en-US" sz="1400" dirty="0">
                <a:solidFill>
                  <a:srgbClr val="FF0000"/>
                </a:solidFill>
              </a:rPr>
              <a:t>/</a:t>
            </a:r>
            <a:r>
              <a:rPr lang="en-US" sz="1400" dirty="0" err="1">
                <a:solidFill>
                  <a:srgbClr val="FF0000"/>
                </a:solidFill>
              </a:rPr>
              <a:t>direcțiilor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asistență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socială</a:t>
            </a:r>
            <a:r>
              <a:rPr lang="en-US" sz="1400" dirty="0">
                <a:solidFill>
                  <a:srgbClr val="FF0000"/>
                </a:solidFill>
              </a:rPr>
              <a:t>/</a:t>
            </a:r>
            <a:r>
              <a:rPr lang="en-US" sz="1400" dirty="0" err="1">
                <a:solidFill>
                  <a:srgbClr val="FF0000"/>
                </a:solidFill>
              </a:rPr>
              <a:t>direcțiilor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generale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asistență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socială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și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protecția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copilului</a:t>
            </a:r>
            <a:r>
              <a:rPr lang="en-US" sz="1400" dirty="0">
                <a:solidFill>
                  <a:srgbClr val="FF0000"/>
                </a:solidFill>
              </a:rPr>
              <a:t> (SPAS/DAS/DGASPC). </a:t>
            </a:r>
            <a:r>
              <a:rPr lang="en-US" sz="1400" dirty="0" err="1">
                <a:solidFill>
                  <a:srgbClr val="FF0000"/>
                </a:solidFill>
              </a:rPr>
              <a:t>Directorul</a:t>
            </a:r>
            <a:r>
              <a:rPr lang="en-US" sz="1400" dirty="0">
                <a:solidFill>
                  <a:srgbClr val="FF0000"/>
                </a:solidFill>
              </a:rPr>
              <a:t> are </a:t>
            </a:r>
            <a:r>
              <a:rPr lang="en-US" sz="1400" dirty="0" err="1">
                <a:solidFill>
                  <a:srgbClr val="FF0000"/>
                </a:solidFill>
              </a:rPr>
              <a:t>obligația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să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solicite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serviciilor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publice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asistență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socială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raportul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vizită</a:t>
            </a:r>
            <a:r>
              <a:rPr lang="en-US" sz="1400" dirty="0">
                <a:solidFill>
                  <a:srgbClr val="FF0000"/>
                </a:solidFill>
              </a:rPr>
              <a:t> la </a:t>
            </a:r>
            <a:r>
              <a:rPr lang="en-US" sz="1400" dirty="0" err="1">
                <a:solidFill>
                  <a:srgbClr val="FF0000"/>
                </a:solidFill>
              </a:rPr>
              <a:t>domiciliu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și</a:t>
            </a:r>
            <a:r>
              <a:rPr lang="en-US" sz="1400" dirty="0">
                <a:solidFill>
                  <a:srgbClr val="FF0000"/>
                </a:solidFill>
              </a:rPr>
              <a:t>/</a:t>
            </a:r>
            <a:r>
              <a:rPr lang="en-US" sz="1400" dirty="0" err="1">
                <a:solidFill>
                  <a:srgbClr val="FF0000"/>
                </a:solidFill>
              </a:rPr>
              <a:t>sau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rezultatele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anchetei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sociale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1606" y="688950"/>
            <a:ext cx="1137487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b="1" dirty="0" err="1"/>
              <a:t>Sancțiunile</a:t>
            </a:r>
            <a:r>
              <a:rPr lang="en-US" sz="1400" b="1" dirty="0"/>
              <a:t> </a:t>
            </a:r>
            <a:r>
              <a:rPr lang="en-US" sz="1400" b="1" dirty="0" err="1"/>
              <a:t>ce</a:t>
            </a:r>
            <a:r>
              <a:rPr lang="en-US" sz="1400" b="1" dirty="0"/>
              <a:t> pot fi </a:t>
            </a:r>
            <a:r>
              <a:rPr lang="en-US" sz="1400" b="1" dirty="0" err="1"/>
              <a:t>aplicate</a:t>
            </a:r>
            <a:r>
              <a:rPr lang="en-US" sz="1400" b="1" dirty="0"/>
              <a:t> </a:t>
            </a:r>
            <a:r>
              <a:rPr lang="en-US" sz="1400" b="1" dirty="0" err="1"/>
              <a:t>elevilor</a:t>
            </a:r>
            <a:r>
              <a:rPr lang="en-US" sz="1400" b="1" dirty="0"/>
              <a:t>, </a:t>
            </a:r>
            <a:r>
              <a:rPr lang="en-US" sz="1400" b="1" dirty="0" err="1"/>
              <a:t>în</a:t>
            </a:r>
            <a:r>
              <a:rPr lang="en-US" sz="1400" b="1" dirty="0"/>
              <a:t> </a:t>
            </a:r>
            <a:r>
              <a:rPr lang="en-US" sz="1400" b="1" dirty="0" err="1"/>
              <a:t>funcție</a:t>
            </a:r>
            <a:r>
              <a:rPr lang="en-US" sz="1400" b="1" dirty="0"/>
              <a:t> de </a:t>
            </a:r>
            <a:r>
              <a:rPr lang="en-US" sz="1400" b="1" dirty="0" err="1"/>
              <a:t>gravitatea</a:t>
            </a:r>
            <a:r>
              <a:rPr lang="en-US" sz="1400" b="1" dirty="0"/>
              <a:t> </a:t>
            </a:r>
            <a:r>
              <a:rPr lang="en-US" sz="1400" b="1" dirty="0" err="1"/>
              <a:t>faptei</a:t>
            </a:r>
            <a:r>
              <a:rPr lang="en-US" sz="1400" b="1" dirty="0"/>
              <a:t>, </a:t>
            </a:r>
            <a:r>
              <a:rPr lang="en-US" sz="1400" b="1" dirty="0" err="1"/>
              <a:t>sunt</a:t>
            </a:r>
            <a:r>
              <a:rPr lang="en-US" sz="1400" b="1" dirty="0"/>
              <a:t>: </a:t>
            </a:r>
            <a:endParaRPr lang="ro-RO" sz="1400" b="1" dirty="0" smtClean="0"/>
          </a:p>
          <a:p>
            <a:pPr marL="342900" indent="-342900" algn="just">
              <a:buAutoNum type="alphaLcParenR"/>
            </a:pPr>
            <a:r>
              <a:rPr lang="en-US" sz="1400" b="1" dirty="0" err="1" smtClean="0"/>
              <a:t>observație</a:t>
            </a:r>
            <a:r>
              <a:rPr lang="en-US" sz="1400" b="1" dirty="0" smtClean="0"/>
              <a:t> </a:t>
            </a:r>
            <a:r>
              <a:rPr lang="en-US" sz="1400" b="1" dirty="0" err="1"/>
              <a:t>individuală</a:t>
            </a:r>
            <a:r>
              <a:rPr lang="en-US" sz="1400" b="1" dirty="0"/>
              <a:t>; </a:t>
            </a:r>
            <a:endParaRPr lang="ro-RO" sz="1400" b="1" dirty="0" smtClean="0"/>
          </a:p>
          <a:p>
            <a:pPr marL="342900" indent="-342900" algn="just">
              <a:buAutoNum type="alphaLcParenR"/>
            </a:pPr>
            <a:r>
              <a:rPr lang="en-US" sz="1400" b="1" dirty="0" err="1" smtClean="0"/>
              <a:t>mustrare</a:t>
            </a:r>
            <a:r>
              <a:rPr lang="en-US" sz="1400" b="1" dirty="0" smtClean="0"/>
              <a:t> </a:t>
            </a:r>
            <a:r>
              <a:rPr lang="en-US" sz="1400" b="1" dirty="0" err="1"/>
              <a:t>scrisă</a:t>
            </a:r>
            <a:r>
              <a:rPr lang="en-US" sz="1400" b="1" dirty="0"/>
              <a:t>; </a:t>
            </a:r>
            <a:endParaRPr lang="ro-RO" sz="1400" b="1" dirty="0" smtClean="0"/>
          </a:p>
          <a:p>
            <a:pPr marL="342900" indent="-342900" algn="just">
              <a:buAutoNum type="alphaLcParenR"/>
            </a:pPr>
            <a:r>
              <a:rPr lang="en-US" sz="1400" b="1" dirty="0" err="1" smtClean="0">
                <a:solidFill>
                  <a:srgbClr val="FF0000"/>
                </a:solidFill>
              </a:rPr>
              <a:t>retragerea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temporară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sau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pe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durata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întregului</a:t>
            </a:r>
            <a:r>
              <a:rPr lang="en-US" sz="1400" b="1" dirty="0">
                <a:solidFill>
                  <a:srgbClr val="FF0000"/>
                </a:solidFill>
              </a:rPr>
              <a:t> an </a:t>
            </a:r>
            <a:r>
              <a:rPr lang="en-US" sz="1400" b="1" dirty="0" err="1">
                <a:solidFill>
                  <a:srgbClr val="FF0000"/>
                </a:solidFill>
              </a:rPr>
              <a:t>școlar</a:t>
            </a:r>
            <a:r>
              <a:rPr lang="en-US" sz="1400" b="1" dirty="0">
                <a:solidFill>
                  <a:srgbClr val="FF0000"/>
                </a:solidFill>
              </a:rPr>
              <a:t> a </a:t>
            </a:r>
            <a:r>
              <a:rPr lang="en-US" sz="1400" b="1" dirty="0" err="1">
                <a:solidFill>
                  <a:srgbClr val="FF0000"/>
                </a:solidFill>
              </a:rPr>
              <a:t>burselor</a:t>
            </a:r>
            <a:r>
              <a:rPr lang="en-US" sz="1400" b="1" dirty="0">
                <a:solidFill>
                  <a:srgbClr val="FF0000"/>
                </a:solidFill>
              </a:rPr>
              <a:t> de care </a:t>
            </a:r>
            <a:r>
              <a:rPr lang="en-US" sz="1400" b="1" dirty="0" err="1">
                <a:solidFill>
                  <a:srgbClr val="FF0000"/>
                </a:solidFill>
              </a:rPr>
              <a:t>beneficiază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elevul</a:t>
            </a:r>
            <a:r>
              <a:rPr lang="en-US" sz="1400" b="1" dirty="0">
                <a:solidFill>
                  <a:srgbClr val="FF0000"/>
                </a:solidFill>
              </a:rPr>
              <a:t>; </a:t>
            </a:r>
            <a:endParaRPr lang="ro-RO" sz="1400" b="1" dirty="0" smtClean="0">
              <a:solidFill>
                <a:srgbClr val="FF0000"/>
              </a:solidFill>
            </a:endParaRPr>
          </a:p>
          <a:p>
            <a:pPr marL="342900" indent="-342900" algn="just">
              <a:buAutoNum type="alphaLcParenR"/>
            </a:pPr>
            <a:r>
              <a:rPr lang="en-US" sz="1400" b="1" dirty="0" err="1" smtClean="0"/>
              <a:t>mutarea</a:t>
            </a:r>
            <a:r>
              <a:rPr lang="en-US" sz="1400" b="1" dirty="0" smtClean="0"/>
              <a:t> </a:t>
            </a:r>
            <a:r>
              <a:rPr lang="en-US" sz="1400" b="1" dirty="0" err="1"/>
              <a:t>disciplinară</a:t>
            </a:r>
            <a:r>
              <a:rPr lang="en-US" sz="1400" b="1" dirty="0"/>
              <a:t> la o </a:t>
            </a:r>
            <a:r>
              <a:rPr lang="en-US" sz="1400" b="1" dirty="0" err="1"/>
              <a:t>clasă</a:t>
            </a:r>
            <a:r>
              <a:rPr lang="en-US" sz="1400" b="1" dirty="0"/>
              <a:t> </a:t>
            </a:r>
            <a:r>
              <a:rPr lang="en-US" sz="1400" b="1" dirty="0" err="1"/>
              <a:t>paralelă</a:t>
            </a:r>
            <a:r>
              <a:rPr lang="en-US" sz="1400" b="1" dirty="0"/>
              <a:t> din </a:t>
            </a:r>
            <a:r>
              <a:rPr lang="en-US" sz="1400" b="1" dirty="0" err="1"/>
              <a:t>aceeași</a:t>
            </a:r>
            <a:r>
              <a:rPr lang="en-US" sz="1400" b="1" dirty="0"/>
              <a:t> </a:t>
            </a:r>
            <a:r>
              <a:rPr lang="en-US" sz="1400" b="1" dirty="0" err="1"/>
              <a:t>unitate</a:t>
            </a:r>
            <a:r>
              <a:rPr lang="en-US" sz="1400" b="1" dirty="0"/>
              <a:t> de </a:t>
            </a:r>
            <a:r>
              <a:rPr lang="en-US" sz="1400" b="1" dirty="0" err="1"/>
              <a:t>învățământ</a:t>
            </a:r>
            <a:r>
              <a:rPr lang="en-US" sz="1400" b="1" dirty="0"/>
              <a:t>; </a:t>
            </a:r>
            <a:endParaRPr lang="ro-RO" sz="1400" b="1" dirty="0" smtClean="0"/>
          </a:p>
          <a:p>
            <a:pPr marL="342900" indent="-342900" algn="just">
              <a:buAutoNum type="alphaLcParenR"/>
            </a:pPr>
            <a:r>
              <a:rPr lang="en-US" sz="1400" b="1" dirty="0" err="1" smtClean="0">
                <a:solidFill>
                  <a:srgbClr val="FF0000"/>
                </a:solidFill>
              </a:rPr>
              <a:t>suspendarea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elevului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pe</a:t>
            </a:r>
            <a:r>
              <a:rPr lang="en-US" sz="1400" b="1" dirty="0">
                <a:solidFill>
                  <a:srgbClr val="FF0000"/>
                </a:solidFill>
              </a:rPr>
              <a:t> o </a:t>
            </a:r>
            <a:r>
              <a:rPr lang="en-US" sz="1400" b="1" dirty="0" err="1">
                <a:solidFill>
                  <a:srgbClr val="FF0000"/>
                </a:solidFill>
              </a:rPr>
              <a:t>durată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limitată</a:t>
            </a:r>
            <a:r>
              <a:rPr lang="en-US" sz="1400" b="1" dirty="0">
                <a:solidFill>
                  <a:srgbClr val="FF0000"/>
                </a:solidFill>
              </a:rPr>
              <a:t> de </a:t>
            </a:r>
            <a:r>
              <a:rPr lang="en-US" sz="1400" b="1" dirty="0" err="1">
                <a:solidFill>
                  <a:srgbClr val="FF0000"/>
                </a:solidFill>
              </a:rPr>
              <a:t>timp</a:t>
            </a:r>
            <a:r>
              <a:rPr lang="en-US" sz="1400" b="1" dirty="0">
                <a:solidFill>
                  <a:srgbClr val="FF0000"/>
                </a:solidFill>
              </a:rPr>
              <a:t>, conform </a:t>
            </a:r>
            <a:r>
              <a:rPr lang="en-US" sz="1400" b="1" dirty="0" err="1">
                <a:solidFill>
                  <a:srgbClr val="FF0000"/>
                </a:solidFill>
              </a:rPr>
              <a:t>legii</a:t>
            </a:r>
            <a:r>
              <a:rPr lang="en-US" sz="1400" b="1" dirty="0">
                <a:solidFill>
                  <a:srgbClr val="FF0000"/>
                </a:solidFill>
              </a:rPr>
              <a:t>; </a:t>
            </a:r>
            <a:endParaRPr lang="ro-RO" sz="1400" b="1" dirty="0" smtClean="0">
              <a:solidFill>
                <a:srgbClr val="FF0000"/>
              </a:solidFill>
            </a:endParaRPr>
          </a:p>
          <a:p>
            <a:pPr marL="342900" indent="-342900" algn="just">
              <a:buAutoNum type="alphaLcParenR"/>
            </a:pPr>
            <a:r>
              <a:rPr lang="en-US" sz="1400" b="1" dirty="0" err="1" smtClean="0">
                <a:solidFill>
                  <a:srgbClr val="FF0000"/>
                </a:solidFill>
              </a:rPr>
              <a:t>preavizul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>
                <a:solidFill>
                  <a:srgbClr val="FF0000"/>
                </a:solidFill>
              </a:rPr>
              <a:t>de </a:t>
            </a:r>
            <a:r>
              <a:rPr lang="en-US" sz="1400" b="1" dirty="0" err="1">
                <a:solidFill>
                  <a:srgbClr val="FF0000"/>
                </a:solidFill>
              </a:rPr>
              <a:t>exmatriculare</a:t>
            </a:r>
            <a:r>
              <a:rPr lang="en-US" sz="1400" b="1" dirty="0">
                <a:solidFill>
                  <a:srgbClr val="FF0000"/>
                </a:solidFill>
              </a:rPr>
              <a:t>; </a:t>
            </a:r>
            <a:endParaRPr lang="ro-RO" sz="1400" b="1" dirty="0" smtClean="0">
              <a:solidFill>
                <a:srgbClr val="FF0000"/>
              </a:solidFill>
            </a:endParaRPr>
          </a:p>
          <a:p>
            <a:pPr marL="342900" indent="-342900" algn="just">
              <a:buAutoNum type="alphaLcParenR"/>
            </a:pPr>
            <a:r>
              <a:rPr lang="en-US" sz="1400" b="1" dirty="0" err="1" smtClean="0">
                <a:solidFill>
                  <a:srgbClr val="FF0000"/>
                </a:solidFill>
              </a:rPr>
              <a:t>exmatricularea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>
                <a:solidFill>
                  <a:srgbClr val="FF0000"/>
                </a:solidFill>
              </a:rPr>
              <a:t>cu </a:t>
            </a:r>
            <a:r>
              <a:rPr lang="en-US" sz="1400" b="1" dirty="0" err="1">
                <a:solidFill>
                  <a:srgbClr val="FF0000"/>
                </a:solidFill>
              </a:rPr>
              <a:t>drept</a:t>
            </a:r>
            <a:r>
              <a:rPr lang="en-US" sz="1400" b="1" dirty="0">
                <a:solidFill>
                  <a:srgbClr val="FF0000"/>
                </a:solidFill>
              </a:rPr>
              <a:t> de </a:t>
            </a:r>
            <a:r>
              <a:rPr lang="en-US" sz="1400" b="1" dirty="0" err="1">
                <a:solidFill>
                  <a:srgbClr val="FF0000"/>
                </a:solidFill>
              </a:rPr>
              <a:t>reînscriere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în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anul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școlar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următor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în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aceeași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unitate</a:t>
            </a:r>
            <a:r>
              <a:rPr lang="en-US" sz="1400" b="1" dirty="0">
                <a:solidFill>
                  <a:srgbClr val="FF0000"/>
                </a:solidFill>
              </a:rPr>
              <a:t> de </a:t>
            </a:r>
            <a:r>
              <a:rPr lang="en-US" sz="1400" b="1" dirty="0" err="1">
                <a:solidFill>
                  <a:srgbClr val="FF0000"/>
                </a:solidFill>
              </a:rPr>
              <a:t>învățământ</a:t>
            </a:r>
            <a:r>
              <a:rPr lang="en-US" sz="1400" b="1" dirty="0">
                <a:solidFill>
                  <a:srgbClr val="FF0000"/>
                </a:solidFill>
              </a:rPr>
              <a:t>, conform </a:t>
            </a:r>
            <a:r>
              <a:rPr lang="en-US" sz="1400" b="1" dirty="0" err="1">
                <a:solidFill>
                  <a:srgbClr val="FF0000"/>
                </a:solidFill>
              </a:rPr>
              <a:t>legii</a:t>
            </a:r>
            <a:r>
              <a:rPr lang="en-US" sz="1400" b="1" dirty="0">
                <a:solidFill>
                  <a:srgbClr val="FF0000"/>
                </a:solidFill>
              </a:rPr>
              <a:t>; </a:t>
            </a:r>
            <a:endParaRPr lang="ro-RO" sz="1400" b="1" dirty="0" smtClean="0">
              <a:solidFill>
                <a:srgbClr val="FF0000"/>
              </a:solidFill>
            </a:endParaRPr>
          </a:p>
          <a:p>
            <a:pPr marL="342900" indent="-342900" algn="just">
              <a:buAutoNum type="alphaLcParenR"/>
            </a:pPr>
            <a:r>
              <a:rPr lang="en-US" sz="1400" b="1" dirty="0" err="1" smtClean="0">
                <a:solidFill>
                  <a:srgbClr val="FF0000"/>
                </a:solidFill>
              </a:rPr>
              <a:t>exmatricularea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>
                <a:solidFill>
                  <a:srgbClr val="FF0000"/>
                </a:solidFill>
              </a:rPr>
              <a:t>cu </a:t>
            </a:r>
            <a:r>
              <a:rPr lang="en-US" sz="1400" b="1" dirty="0" err="1">
                <a:solidFill>
                  <a:srgbClr val="FF0000"/>
                </a:solidFill>
              </a:rPr>
              <a:t>drept</a:t>
            </a:r>
            <a:r>
              <a:rPr lang="en-US" sz="1400" b="1" dirty="0">
                <a:solidFill>
                  <a:srgbClr val="FF0000"/>
                </a:solidFill>
              </a:rPr>
              <a:t> de </a:t>
            </a:r>
            <a:r>
              <a:rPr lang="en-US" sz="1400" b="1" dirty="0" err="1">
                <a:solidFill>
                  <a:srgbClr val="FF0000"/>
                </a:solidFill>
              </a:rPr>
              <a:t>reînscriere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în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anul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școlar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următor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în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altă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unitate</a:t>
            </a:r>
            <a:r>
              <a:rPr lang="en-US" sz="1400" b="1" dirty="0">
                <a:solidFill>
                  <a:srgbClr val="FF0000"/>
                </a:solidFill>
              </a:rPr>
              <a:t> de </a:t>
            </a:r>
            <a:r>
              <a:rPr lang="en-US" sz="1400" b="1" dirty="0" err="1">
                <a:solidFill>
                  <a:srgbClr val="FF0000"/>
                </a:solidFill>
              </a:rPr>
              <a:t>învățământ</a:t>
            </a:r>
            <a:r>
              <a:rPr lang="en-US" sz="1400" b="1" dirty="0">
                <a:solidFill>
                  <a:srgbClr val="FF0000"/>
                </a:solidFill>
              </a:rPr>
              <a:t>, conform </a:t>
            </a:r>
            <a:r>
              <a:rPr lang="en-US" sz="1400" b="1" dirty="0" err="1">
                <a:solidFill>
                  <a:srgbClr val="FF0000"/>
                </a:solidFill>
              </a:rPr>
              <a:t>legii</a:t>
            </a:r>
            <a:r>
              <a:rPr lang="en-US" sz="1400" b="1" dirty="0">
                <a:solidFill>
                  <a:srgbClr val="FF0000"/>
                </a:solidFill>
              </a:rPr>
              <a:t>; </a:t>
            </a:r>
            <a:endParaRPr lang="ro-RO" sz="1400" b="1" dirty="0" smtClean="0">
              <a:solidFill>
                <a:srgbClr val="FF0000"/>
              </a:solidFill>
            </a:endParaRPr>
          </a:p>
          <a:p>
            <a:pPr marL="342900" indent="-342900" algn="just">
              <a:buAutoNum type="alphaLcParenR"/>
            </a:pPr>
            <a:r>
              <a:rPr lang="en-US" sz="1400" b="1" dirty="0" err="1" smtClean="0">
                <a:solidFill>
                  <a:srgbClr val="FF0000"/>
                </a:solidFill>
              </a:rPr>
              <a:t>exmatricularea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fără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drept</a:t>
            </a:r>
            <a:r>
              <a:rPr lang="en-US" sz="1400" b="1" dirty="0">
                <a:solidFill>
                  <a:srgbClr val="FF0000"/>
                </a:solidFill>
              </a:rPr>
              <a:t> de </a:t>
            </a:r>
            <a:r>
              <a:rPr lang="en-US" sz="1400" b="1" dirty="0" err="1">
                <a:solidFill>
                  <a:srgbClr val="FF0000"/>
                </a:solidFill>
              </a:rPr>
              <a:t>reînscriere</a:t>
            </a:r>
            <a:r>
              <a:rPr lang="en-US" sz="1400" b="1" dirty="0">
                <a:solidFill>
                  <a:srgbClr val="FF0000"/>
                </a:solidFill>
              </a:rPr>
              <a:t>, </a:t>
            </a:r>
            <a:r>
              <a:rPr lang="en-US" sz="1400" b="1" dirty="0" err="1">
                <a:solidFill>
                  <a:srgbClr val="FF0000"/>
                </a:solidFill>
              </a:rPr>
              <a:t>pentru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elevii</a:t>
            </a:r>
            <a:r>
              <a:rPr lang="en-US" sz="1400" b="1" dirty="0">
                <a:solidFill>
                  <a:srgbClr val="FF0000"/>
                </a:solidFill>
              </a:rPr>
              <a:t> din </a:t>
            </a:r>
            <a:r>
              <a:rPr lang="en-US" sz="1400" b="1" dirty="0" err="1">
                <a:solidFill>
                  <a:srgbClr val="FF0000"/>
                </a:solidFill>
              </a:rPr>
              <a:t>învățământul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postliceal</a:t>
            </a:r>
            <a:r>
              <a:rPr lang="en-US" sz="1400" b="1" dirty="0"/>
              <a:t>. </a:t>
            </a:r>
            <a:endParaRPr lang="ro-RO" sz="1400" b="1" dirty="0"/>
          </a:p>
        </p:txBody>
      </p:sp>
    </p:spTree>
    <p:extLst>
      <p:ext uri="{BB962C8B-B14F-4D97-AF65-F5344CB8AC3E}">
        <p14:creationId xmlns:p14="http://schemas.microsoft.com/office/powerpoint/2010/main" val="288281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503854"/>
            <a:ext cx="9601200" cy="566190"/>
          </a:xfrm>
        </p:spPr>
        <p:txBody>
          <a:bodyPr/>
          <a:lstStyle/>
          <a:p>
            <a:r>
              <a:rPr lang="en-US" dirty="0" err="1"/>
              <a:t>Procedura</a:t>
            </a:r>
            <a:r>
              <a:rPr lang="en-US" dirty="0"/>
              <a:t> de </a:t>
            </a:r>
            <a:r>
              <a:rPr lang="en-US" dirty="0" err="1"/>
              <a:t>aplicare</a:t>
            </a:r>
            <a:r>
              <a:rPr lang="en-US" dirty="0"/>
              <a:t> a </a:t>
            </a:r>
            <a:r>
              <a:rPr lang="en-US" dirty="0" err="1" smtClean="0"/>
              <a:t>sancțiunilor</a:t>
            </a:r>
            <a:r>
              <a:rPr lang="ro-RO" dirty="0" smtClean="0"/>
              <a:t>- art 17-28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3309" y="1289851"/>
            <a:ext cx="116277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/>
              <a:t>(2) </a:t>
            </a:r>
            <a:r>
              <a:rPr lang="en-US" sz="1600" dirty="0" err="1"/>
              <a:t>Procedura</a:t>
            </a:r>
            <a:r>
              <a:rPr lang="en-US" sz="1600" dirty="0"/>
              <a:t> de </a:t>
            </a:r>
            <a:r>
              <a:rPr lang="en-US" sz="1600" dirty="0" err="1"/>
              <a:t>aplicare</a:t>
            </a:r>
            <a:r>
              <a:rPr lang="en-US" sz="1600" dirty="0"/>
              <a:t> a </a:t>
            </a:r>
            <a:r>
              <a:rPr lang="en-US" sz="1600" dirty="0" err="1"/>
              <a:t>sancțiunilor</a:t>
            </a:r>
            <a:r>
              <a:rPr lang="en-US" sz="1600" dirty="0"/>
              <a:t> </a:t>
            </a:r>
            <a:r>
              <a:rPr lang="en-US" sz="1600" dirty="0" err="1"/>
              <a:t>prevăzută</a:t>
            </a:r>
            <a:r>
              <a:rPr lang="en-US" sz="1600" dirty="0"/>
              <a:t> </a:t>
            </a:r>
            <a:r>
              <a:rPr lang="en-US" sz="1600" dirty="0" err="1"/>
              <a:t>parcurge</a:t>
            </a:r>
            <a:r>
              <a:rPr lang="en-US" sz="1600" dirty="0"/>
              <a:t>, </a:t>
            </a:r>
            <a:r>
              <a:rPr lang="en-US" sz="1600" dirty="0" err="1"/>
              <a:t>în</a:t>
            </a:r>
            <a:r>
              <a:rPr lang="en-US" sz="1600" dirty="0"/>
              <a:t> mod </a:t>
            </a:r>
            <a:r>
              <a:rPr lang="en-US" sz="1600" dirty="0" err="1"/>
              <a:t>obligatoriu</a:t>
            </a:r>
            <a:r>
              <a:rPr lang="en-US" sz="1600" dirty="0"/>
              <a:t>, </a:t>
            </a:r>
            <a:r>
              <a:rPr lang="en-US" sz="1600" dirty="0" err="1"/>
              <a:t>următoarele</a:t>
            </a:r>
            <a:r>
              <a:rPr lang="en-US" sz="1600" dirty="0"/>
              <a:t> </a:t>
            </a:r>
            <a:r>
              <a:rPr lang="en-US" sz="1600" dirty="0" err="1"/>
              <a:t>etape</a:t>
            </a:r>
            <a:r>
              <a:rPr lang="en-US" sz="1600" dirty="0"/>
              <a:t>: </a:t>
            </a:r>
            <a:endParaRPr lang="ro-RO" sz="1600" dirty="0" smtClean="0"/>
          </a:p>
          <a:p>
            <a:pPr marL="342900" indent="-342900" algn="just">
              <a:buAutoNum type="alphaLcParenR"/>
            </a:pPr>
            <a:r>
              <a:rPr lang="en-US" sz="1600" dirty="0" err="1" smtClean="0">
                <a:solidFill>
                  <a:srgbClr val="FF0000"/>
                </a:solidFill>
              </a:rPr>
              <a:t>informarea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în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scris</a:t>
            </a:r>
            <a:r>
              <a:rPr lang="en-US" sz="1600" dirty="0" smtClean="0">
                <a:solidFill>
                  <a:srgbClr val="FF0000"/>
                </a:solidFill>
              </a:rPr>
              <a:t> a </a:t>
            </a:r>
            <a:r>
              <a:rPr lang="en-US" sz="1600" dirty="0" err="1" smtClean="0">
                <a:solidFill>
                  <a:srgbClr val="FF0000"/>
                </a:solidFill>
              </a:rPr>
              <a:t>elevilor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și</a:t>
            </a:r>
            <a:r>
              <a:rPr lang="en-US" sz="1600" dirty="0" smtClean="0">
                <a:solidFill>
                  <a:srgbClr val="FF0000"/>
                </a:solidFill>
              </a:rPr>
              <a:t> a </a:t>
            </a:r>
            <a:r>
              <a:rPr lang="en-US" sz="1600" dirty="0" err="1" smtClean="0">
                <a:solidFill>
                  <a:srgbClr val="FF0000"/>
                </a:solidFill>
              </a:rPr>
              <a:t>părinților</a:t>
            </a:r>
            <a:r>
              <a:rPr lang="en-US" sz="1600" dirty="0" smtClean="0">
                <a:solidFill>
                  <a:srgbClr val="FF0000"/>
                </a:solidFill>
              </a:rPr>
              <a:t>/</a:t>
            </a:r>
            <a:r>
              <a:rPr lang="en-US" sz="1600" dirty="0" err="1" smtClean="0">
                <a:solidFill>
                  <a:srgbClr val="FF0000"/>
                </a:solidFill>
              </a:rPr>
              <a:t>reprezentanților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legali</a:t>
            </a:r>
            <a:r>
              <a:rPr lang="en-US" sz="1600" dirty="0" smtClean="0">
                <a:solidFill>
                  <a:srgbClr val="FF0000"/>
                </a:solidFill>
              </a:rPr>
              <a:t> cu </a:t>
            </a:r>
            <a:r>
              <a:rPr lang="en-US" sz="1600" dirty="0" err="1" smtClean="0">
                <a:solidFill>
                  <a:srgbClr val="FF0000"/>
                </a:solidFill>
              </a:rPr>
              <a:t>privire</a:t>
            </a:r>
            <a:r>
              <a:rPr lang="en-US" sz="1600" dirty="0" smtClean="0">
                <a:solidFill>
                  <a:srgbClr val="FF0000"/>
                </a:solidFill>
              </a:rPr>
              <a:t> la </a:t>
            </a:r>
            <a:r>
              <a:rPr lang="en-US" sz="1600" dirty="0" err="1" smtClean="0">
                <a:solidFill>
                  <a:srgbClr val="FF0000"/>
                </a:solidFill>
              </a:rPr>
              <a:t>abaterile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comise</a:t>
            </a:r>
            <a:r>
              <a:rPr lang="en-US" sz="1600" dirty="0" smtClean="0">
                <a:solidFill>
                  <a:srgbClr val="FF0000"/>
                </a:solidFill>
              </a:rPr>
              <a:t>; </a:t>
            </a:r>
            <a:endParaRPr lang="ro-RO" sz="1600" dirty="0" smtClean="0">
              <a:solidFill>
                <a:srgbClr val="FF0000"/>
              </a:solidFill>
            </a:endParaRPr>
          </a:p>
          <a:p>
            <a:pPr marL="342900" indent="-342900" algn="just">
              <a:buAutoNum type="alphaLcParenR"/>
            </a:pPr>
            <a:r>
              <a:rPr lang="en-US" sz="1600" dirty="0" err="1" smtClean="0">
                <a:solidFill>
                  <a:srgbClr val="FF0000"/>
                </a:solidFill>
              </a:rPr>
              <a:t>intervievarea</a:t>
            </a:r>
            <a:r>
              <a:rPr lang="en-US" sz="1600" dirty="0" smtClean="0">
                <a:solidFill>
                  <a:srgbClr val="FF0000"/>
                </a:solidFill>
              </a:rPr>
              <a:t>, </a:t>
            </a:r>
            <a:r>
              <a:rPr lang="en-US" sz="1600" dirty="0" err="1" smtClean="0">
                <a:solidFill>
                  <a:srgbClr val="FF0000"/>
                </a:solidFill>
              </a:rPr>
              <a:t>pentru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cazurile</a:t>
            </a:r>
            <a:r>
              <a:rPr lang="en-US" sz="1600" dirty="0" smtClean="0">
                <a:solidFill>
                  <a:srgbClr val="FF0000"/>
                </a:solidFill>
              </a:rPr>
              <a:t> de </a:t>
            </a:r>
            <a:r>
              <a:rPr lang="en-US" sz="1600" dirty="0" err="1" smtClean="0">
                <a:solidFill>
                  <a:srgbClr val="FF0000"/>
                </a:solidFill>
              </a:rPr>
              <a:t>violență</a:t>
            </a:r>
            <a:r>
              <a:rPr lang="en-US" sz="1600" dirty="0" smtClean="0">
                <a:solidFill>
                  <a:srgbClr val="FF0000"/>
                </a:solidFill>
              </a:rPr>
              <a:t>, </a:t>
            </a:r>
            <a:r>
              <a:rPr lang="en-US" sz="1600" dirty="0" err="1" smtClean="0">
                <a:solidFill>
                  <a:srgbClr val="FF0000"/>
                </a:solidFill>
              </a:rPr>
              <a:t>realizată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în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acord</a:t>
            </a:r>
            <a:r>
              <a:rPr lang="en-US" sz="1600" dirty="0" smtClean="0">
                <a:solidFill>
                  <a:srgbClr val="FF0000"/>
                </a:solidFill>
              </a:rPr>
              <a:t> cu </a:t>
            </a:r>
            <a:r>
              <a:rPr lang="en-US" sz="1600" dirty="0" err="1" smtClean="0">
                <a:solidFill>
                  <a:srgbClr val="FF0000"/>
                </a:solidFill>
              </a:rPr>
              <a:t>prevederile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Ordinului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ministrului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educației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nr</a:t>
            </a:r>
            <a:r>
              <a:rPr lang="en-US" sz="1600" dirty="0" smtClean="0">
                <a:solidFill>
                  <a:srgbClr val="FF0000"/>
                </a:solidFill>
              </a:rPr>
              <a:t>. 6.235/2023 </a:t>
            </a:r>
            <a:r>
              <a:rPr lang="en-US" sz="1600" dirty="0" err="1" smtClean="0"/>
              <a:t>pentru</a:t>
            </a:r>
            <a:r>
              <a:rPr lang="en-US" sz="1600" dirty="0" smtClean="0"/>
              <a:t> </a:t>
            </a:r>
            <a:r>
              <a:rPr lang="en-US" sz="1600" dirty="0" err="1" smtClean="0"/>
              <a:t>aprobarea</a:t>
            </a:r>
            <a:r>
              <a:rPr lang="en-US" sz="1600" dirty="0" smtClean="0"/>
              <a:t> </a:t>
            </a:r>
            <a:r>
              <a:rPr lang="en-US" sz="1600" dirty="0" err="1" smtClean="0"/>
              <a:t>Procedurii</a:t>
            </a:r>
            <a:r>
              <a:rPr lang="en-US" sz="1600" dirty="0" smtClean="0"/>
              <a:t> </a:t>
            </a:r>
            <a:r>
              <a:rPr lang="en-US" sz="1600" dirty="0" err="1" smtClean="0"/>
              <a:t>privind</a:t>
            </a:r>
            <a:r>
              <a:rPr lang="en-US" sz="1600" dirty="0" smtClean="0"/>
              <a:t> </a:t>
            </a:r>
            <a:r>
              <a:rPr lang="en-US" sz="1600" dirty="0" err="1" smtClean="0"/>
              <a:t>managementul</a:t>
            </a:r>
            <a:r>
              <a:rPr lang="en-US" sz="1600" dirty="0" smtClean="0"/>
              <a:t> </a:t>
            </a:r>
            <a:r>
              <a:rPr lang="en-US" sz="1600" dirty="0" err="1" smtClean="0"/>
              <a:t>cazurilor</a:t>
            </a:r>
            <a:r>
              <a:rPr lang="en-US" sz="1600" dirty="0" smtClean="0"/>
              <a:t> de </a:t>
            </a:r>
            <a:r>
              <a:rPr lang="en-US" sz="1600" dirty="0" err="1" smtClean="0"/>
              <a:t>violență</a:t>
            </a:r>
            <a:r>
              <a:rPr lang="en-US" sz="1600" dirty="0" smtClean="0"/>
              <a:t> </a:t>
            </a:r>
            <a:r>
              <a:rPr lang="en-US" sz="1600" dirty="0" err="1" smtClean="0"/>
              <a:t>asupra</a:t>
            </a:r>
            <a:r>
              <a:rPr lang="en-US" sz="1600" dirty="0" smtClean="0"/>
              <a:t> </a:t>
            </a:r>
            <a:r>
              <a:rPr lang="en-US" sz="1600" dirty="0" err="1" smtClean="0"/>
              <a:t>antepreșcolarilor</a:t>
            </a:r>
            <a:r>
              <a:rPr lang="en-US" sz="1600" dirty="0" smtClean="0"/>
              <a:t>/</a:t>
            </a:r>
            <a:r>
              <a:rPr lang="en-US" sz="1600" dirty="0" err="1" smtClean="0"/>
              <a:t>preșcolarilor</a:t>
            </a:r>
            <a:r>
              <a:rPr lang="en-US" sz="1600" dirty="0" smtClean="0"/>
              <a:t>/ </a:t>
            </a:r>
            <a:r>
              <a:rPr lang="en-US" sz="1600" dirty="0" err="1" smtClean="0"/>
              <a:t>elevilor</a:t>
            </a:r>
            <a:r>
              <a:rPr lang="en-US" sz="1600" dirty="0" smtClean="0"/>
              <a:t> </a:t>
            </a:r>
            <a:r>
              <a:rPr lang="en-US" sz="1600" dirty="0" err="1" smtClean="0"/>
              <a:t>și</a:t>
            </a:r>
            <a:r>
              <a:rPr lang="en-US" sz="1600" dirty="0" smtClean="0"/>
              <a:t> </a:t>
            </a:r>
            <a:r>
              <a:rPr lang="en-US" sz="1600" dirty="0" err="1" smtClean="0"/>
              <a:t>personalului</a:t>
            </a:r>
            <a:r>
              <a:rPr lang="en-US" sz="1600" dirty="0" smtClean="0"/>
              <a:t> </a:t>
            </a:r>
            <a:r>
              <a:rPr lang="en-US" sz="1600" dirty="0" err="1" smtClean="0"/>
              <a:t>unității</a:t>
            </a:r>
            <a:r>
              <a:rPr lang="en-US" sz="1600" dirty="0" smtClean="0"/>
              <a:t> de </a:t>
            </a:r>
            <a:r>
              <a:rPr lang="en-US" sz="1600" dirty="0" err="1" smtClean="0"/>
              <a:t>învățământ</a:t>
            </a:r>
            <a:r>
              <a:rPr lang="en-US" sz="1600" dirty="0" smtClean="0"/>
              <a:t>, </a:t>
            </a:r>
            <a:r>
              <a:rPr lang="en-US" sz="1600" dirty="0" err="1" smtClean="0"/>
              <a:t>precum</a:t>
            </a:r>
            <a:r>
              <a:rPr lang="en-US" sz="1600" dirty="0" smtClean="0"/>
              <a:t> </a:t>
            </a:r>
            <a:r>
              <a:rPr lang="en-US" sz="1600" dirty="0" err="1" smtClean="0"/>
              <a:t>și</a:t>
            </a:r>
            <a:r>
              <a:rPr lang="en-US" sz="1600" dirty="0" smtClean="0"/>
              <a:t> al </a:t>
            </a:r>
            <a:r>
              <a:rPr lang="en-US" sz="1600" dirty="0" err="1" smtClean="0"/>
              <a:t>altor</a:t>
            </a:r>
            <a:r>
              <a:rPr lang="en-US" sz="1600" dirty="0" smtClean="0"/>
              <a:t> </a:t>
            </a:r>
            <a:r>
              <a:rPr lang="en-US" sz="1600" dirty="0" err="1" smtClean="0"/>
              <a:t>situații</a:t>
            </a:r>
            <a:r>
              <a:rPr lang="en-US" sz="1600" dirty="0" smtClean="0"/>
              <a:t> </a:t>
            </a:r>
            <a:r>
              <a:rPr lang="en-US" sz="1600" dirty="0" err="1" smtClean="0"/>
              <a:t>corelate</a:t>
            </a:r>
            <a:r>
              <a:rPr lang="en-US" sz="1600" dirty="0" smtClean="0"/>
              <a:t> </a:t>
            </a:r>
            <a:r>
              <a:rPr lang="en-US" sz="1600" dirty="0" err="1" smtClean="0"/>
              <a:t>în</a:t>
            </a:r>
            <a:r>
              <a:rPr lang="en-US" sz="1600" dirty="0" smtClean="0"/>
              <a:t> </a:t>
            </a:r>
            <a:r>
              <a:rPr lang="en-US" sz="1600" dirty="0" err="1" smtClean="0"/>
              <a:t>mediul</a:t>
            </a:r>
            <a:r>
              <a:rPr lang="en-US" sz="1600" dirty="0" smtClean="0"/>
              <a:t> </a:t>
            </a:r>
            <a:r>
              <a:rPr lang="en-US" sz="1600" dirty="0" err="1" smtClean="0"/>
              <a:t>școlar</a:t>
            </a:r>
            <a:r>
              <a:rPr lang="en-US" sz="1600" dirty="0" smtClean="0"/>
              <a:t> </a:t>
            </a:r>
            <a:r>
              <a:rPr lang="en-US" sz="1600" dirty="0" err="1" smtClean="0"/>
              <a:t>și</a:t>
            </a:r>
            <a:r>
              <a:rPr lang="en-US" sz="1600" dirty="0" smtClean="0"/>
              <a:t> al </a:t>
            </a:r>
            <a:r>
              <a:rPr lang="en-US" sz="1600" dirty="0" err="1" smtClean="0"/>
              <a:t>suspiciunii</a:t>
            </a:r>
            <a:r>
              <a:rPr lang="en-US" sz="1600" dirty="0" smtClean="0"/>
              <a:t> de </a:t>
            </a:r>
            <a:r>
              <a:rPr lang="en-US" sz="1600" dirty="0" err="1" smtClean="0"/>
              <a:t>violență</a:t>
            </a:r>
            <a:r>
              <a:rPr lang="en-US" sz="1600" dirty="0" smtClean="0"/>
              <a:t> </a:t>
            </a:r>
            <a:r>
              <a:rPr lang="en-US" sz="1600" dirty="0" err="1" smtClean="0"/>
              <a:t>asupra</a:t>
            </a:r>
            <a:r>
              <a:rPr lang="en-US" sz="1600" dirty="0" smtClean="0"/>
              <a:t> </a:t>
            </a:r>
            <a:r>
              <a:rPr lang="en-US" sz="1600" dirty="0" err="1" smtClean="0"/>
              <a:t>copiilor</a:t>
            </a:r>
            <a:r>
              <a:rPr lang="en-US" sz="1600" dirty="0" smtClean="0"/>
              <a:t> </a:t>
            </a:r>
            <a:r>
              <a:rPr lang="en-US" sz="1600" dirty="0" err="1" smtClean="0"/>
              <a:t>în</a:t>
            </a:r>
            <a:r>
              <a:rPr lang="en-US" sz="1600" dirty="0" smtClean="0"/>
              <a:t> </a:t>
            </a:r>
            <a:r>
              <a:rPr lang="en-US" sz="1600" dirty="0" err="1" smtClean="0"/>
              <a:t>afara</a:t>
            </a:r>
            <a:r>
              <a:rPr lang="en-US" sz="1600" dirty="0" smtClean="0"/>
              <a:t> </a:t>
            </a:r>
            <a:r>
              <a:rPr lang="en-US" sz="1600" dirty="0" err="1" smtClean="0"/>
              <a:t>mediului</a:t>
            </a:r>
            <a:r>
              <a:rPr lang="en-US" sz="1600" dirty="0" smtClean="0"/>
              <a:t> </a:t>
            </a:r>
            <a:r>
              <a:rPr lang="en-US" sz="1600" dirty="0" err="1" smtClean="0"/>
              <a:t>școlar</a:t>
            </a:r>
            <a:r>
              <a:rPr lang="en-US" sz="1600" dirty="0" smtClean="0"/>
              <a:t>, cu </a:t>
            </a:r>
            <a:r>
              <a:rPr lang="en-US" sz="1600" dirty="0" err="1" smtClean="0"/>
              <a:t>modificările</a:t>
            </a:r>
            <a:r>
              <a:rPr lang="en-US" sz="1600" dirty="0" smtClean="0"/>
              <a:t> </a:t>
            </a:r>
            <a:r>
              <a:rPr lang="en-US" sz="1600" dirty="0" err="1" smtClean="0"/>
              <a:t>ulterioare</a:t>
            </a:r>
            <a:r>
              <a:rPr lang="en-US" sz="1600" dirty="0" smtClean="0"/>
              <a:t>; </a:t>
            </a:r>
            <a:endParaRPr lang="ro-RO" sz="1600" dirty="0" smtClean="0"/>
          </a:p>
          <a:p>
            <a:pPr marL="342900" indent="-342900" algn="just">
              <a:buAutoNum type="alphaLcParenR"/>
            </a:pPr>
            <a:r>
              <a:rPr lang="en-US" sz="1600" dirty="0" err="1" smtClean="0">
                <a:solidFill>
                  <a:srgbClr val="FF0000"/>
                </a:solidFill>
              </a:rPr>
              <a:t>după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caz</a:t>
            </a:r>
            <a:r>
              <a:rPr lang="en-US" sz="1600" dirty="0">
                <a:solidFill>
                  <a:srgbClr val="FF0000"/>
                </a:solidFill>
              </a:rPr>
              <a:t>, </a:t>
            </a:r>
            <a:r>
              <a:rPr lang="en-US" sz="1600" dirty="0" err="1">
                <a:solidFill>
                  <a:srgbClr val="FF0000"/>
                </a:solidFill>
              </a:rPr>
              <a:t>consultarea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managerului</a:t>
            </a:r>
            <a:r>
              <a:rPr lang="en-US" sz="1600" dirty="0">
                <a:solidFill>
                  <a:srgbClr val="FF0000"/>
                </a:solidFill>
              </a:rPr>
              <a:t> de </a:t>
            </a:r>
            <a:r>
              <a:rPr lang="en-US" sz="1600" dirty="0" err="1">
                <a:solidFill>
                  <a:srgbClr val="FF0000"/>
                </a:solidFill>
              </a:rPr>
              <a:t>caz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desemnat</a:t>
            </a:r>
            <a:r>
              <a:rPr lang="en-US" sz="1600" dirty="0">
                <a:solidFill>
                  <a:srgbClr val="FF0000"/>
                </a:solidFill>
              </a:rPr>
              <a:t> de DGASPC</a:t>
            </a:r>
            <a:r>
              <a:rPr lang="en-US" sz="1600" dirty="0"/>
              <a:t>,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acord</a:t>
            </a:r>
            <a:r>
              <a:rPr lang="en-US" sz="1600" dirty="0"/>
              <a:t> cu </a:t>
            </a:r>
            <a:r>
              <a:rPr lang="en-US" sz="1600" dirty="0" err="1"/>
              <a:t>Hotărârea</a:t>
            </a:r>
            <a:r>
              <a:rPr lang="en-US" sz="1600" dirty="0"/>
              <a:t> </a:t>
            </a:r>
            <a:r>
              <a:rPr lang="en-US" sz="1600" dirty="0" err="1"/>
              <a:t>Guvernului</a:t>
            </a:r>
            <a:r>
              <a:rPr lang="en-US" sz="1600" dirty="0"/>
              <a:t> </a:t>
            </a:r>
            <a:r>
              <a:rPr lang="en-US" sz="1600" dirty="0" err="1"/>
              <a:t>nr</a:t>
            </a:r>
            <a:r>
              <a:rPr lang="en-US" sz="1600" dirty="0"/>
              <a:t>. 49/2011 </a:t>
            </a:r>
            <a:r>
              <a:rPr lang="en-US" sz="1600" dirty="0" err="1"/>
              <a:t>pentru</a:t>
            </a:r>
            <a:r>
              <a:rPr lang="en-US" sz="1600" dirty="0"/>
              <a:t> </a:t>
            </a:r>
            <a:r>
              <a:rPr lang="en-US" sz="1600" dirty="0" err="1"/>
              <a:t>aprobarea</a:t>
            </a:r>
            <a:r>
              <a:rPr lang="en-US" sz="1600" dirty="0"/>
              <a:t> </a:t>
            </a:r>
            <a:r>
              <a:rPr lang="en-US" sz="1600" dirty="0" err="1"/>
              <a:t>Metodologiei-cadru</a:t>
            </a:r>
            <a:r>
              <a:rPr lang="en-US" sz="1600" dirty="0"/>
              <a:t> </a:t>
            </a:r>
            <a:r>
              <a:rPr lang="en-US" sz="1600" dirty="0" err="1"/>
              <a:t>privind</a:t>
            </a:r>
            <a:r>
              <a:rPr lang="en-US" sz="1600" dirty="0"/>
              <a:t> </a:t>
            </a:r>
            <a:r>
              <a:rPr lang="en-US" sz="1600" dirty="0" err="1"/>
              <a:t>prevenirea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/>
              <a:t>intervenția</a:t>
            </a:r>
            <a:r>
              <a:rPr lang="en-US" sz="1600" dirty="0"/>
              <a:t>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echipă</a:t>
            </a:r>
            <a:r>
              <a:rPr lang="en-US" sz="1600" dirty="0"/>
              <a:t> </a:t>
            </a:r>
            <a:r>
              <a:rPr lang="en-US" sz="1600" dirty="0" err="1"/>
              <a:t>multidisciplinară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rețea</a:t>
            </a:r>
            <a:r>
              <a:rPr lang="en-US" sz="1600" dirty="0"/>
              <a:t>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situațiile</a:t>
            </a:r>
            <a:r>
              <a:rPr lang="en-US" sz="1600" dirty="0"/>
              <a:t> de </a:t>
            </a:r>
            <a:r>
              <a:rPr lang="en-US" sz="1600" dirty="0" err="1"/>
              <a:t>violență</a:t>
            </a:r>
            <a:r>
              <a:rPr lang="en-US" sz="1600" dirty="0"/>
              <a:t> </a:t>
            </a:r>
            <a:r>
              <a:rPr lang="en-US" sz="1600" dirty="0" err="1"/>
              <a:t>asupra</a:t>
            </a:r>
            <a:r>
              <a:rPr lang="en-US" sz="1600" dirty="0"/>
              <a:t> </a:t>
            </a:r>
            <a:r>
              <a:rPr lang="en-US" sz="1600" dirty="0" err="1"/>
              <a:t>copilului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de </a:t>
            </a:r>
            <a:r>
              <a:rPr lang="en-US" sz="1600" dirty="0" err="1"/>
              <a:t>violență</a:t>
            </a:r>
            <a:r>
              <a:rPr lang="en-US" sz="1600" dirty="0"/>
              <a:t>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familie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a </a:t>
            </a:r>
            <a:r>
              <a:rPr lang="en-US" sz="1600" dirty="0" err="1"/>
              <a:t>Metodologiei</a:t>
            </a:r>
            <a:r>
              <a:rPr lang="en-US" sz="1600" dirty="0"/>
              <a:t> de </a:t>
            </a:r>
            <a:r>
              <a:rPr lang="en-US" sz="1600" dirty="0" err="1"/>
              <a:t>intervenție</a:t>
            </a:r>
            <a:r>
              <a:rPr lang="en-US" sz="1600" dirty="0"/>
              <a:t> </a:t>
            </a:r>
            <a:r>
              <a:rPr lang="en-US" sz="1600" dirty="0" err="1"/>
              <a:t>multidisciplinară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/>
              <a:t>interinstituțională</a:t>
            </a:r>
            <a:r>
              <a:rPr lang="en-US" sz="1600" dirty="0"/>
              <a:t> </a:t>
            </a:r>
            <a:r>
              <a:rPr lang="en-US" sz="1600" dirty="0" err="1"/>
              <a:t>privind</a:t>
            </a:r>
            <a:r>
              <a:rPr lang="en-US" sz="1600" dirty="0"/>
              <a:t> </a:t>
            </a:r>
            <a:r>
              <a:rPr lang="en-US" sz="1600" dirty="0" err="1"/>
              <a:t>copiii</a:t>
            </a:r>
            <a:r>
              <a:rPr lang="en-US" sz="1600" dirty="0"/>
              <a:t> </a:t>
            </a:r>
            <a:r>
              <a:rPr lang="en-US" sz="1600" dirty="0" err="1"/>
              <a:t>exploatați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/>
              <a:t>aflați</a:t>
            </a:r>
            <a:r>
              <a:rPr lang="en-US" sz="1600" dirty="0"/>
              <a:t>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situații</a:t>
            </a:r>
            <a:r>
              <a:rPr lang="en-US" sz="1600" dirty="0"/>
              <a:t> de </a:t>
            </a:r>
            <a:r>
              <a:rPr lang="en-US" sz="1600" dirty="0" err="1"/>
              <a:t>risc</a:t>
            </a:r>
            <a:r>
              <a:rPr lang="en-US" sz="1600" dirty="0"/>
              <a:t> de </a:t>
            </a:r>
            <a:r>
              <a:rPr lang="en-US" sz="1600" dirty="0" err="1"/>
              <a:t>exploatare</a:t>
            </a:r>
            <a:r>
              <a:rPr lang="en-US" sz="1600" dirty="0"/>
              <a:t> </a:t>
            </a:r>
            <a:r>
              <a:rPr lang="en-US" sz="1600" dirty="0" err="1"/>
              <a:t>prin</a:t>
            </a:r>
            <a:r>
              <a:rPr lang="en-US" sz="1600" dirty="0"/>
              <a:t> </a:t>
            </a:r>
            <a:r>
              <a:rPr lang="en-US" sz="1600" dirty="0" err="1"/>
              <a:t>muncă</a:t>
            </a:r>
            <a:r>
              <a:rPr lang="en-US" sz="1600" dirty="0"/>
              <a:t>, </a:t>
            </a:r>
            <a:r>
              <a:rPr lang="en-US" sz="1600" dirty="0" err="1"/>
              <a:t>copiii</a:t>
            </a:r>
            <a:r>
              <a:rPr lang="en-US" sz="1600" dirty="0"/>
              <a:t> </a:t>
            </a:r>
            <a:r>
              <a:rPr lang="en-US" sz="1600" dirty="0" err="1"/>
              <a:t>victime</a:t>
            </a:r>
            <a:r>
              <a:rPr lang="en-US" sz="1600" dirty="0"/>
              <a:t> ale </a:t>
            </a:r>
            <a:r>
              <a:rPr lang="en-US" sz="1600" dirty="0" err="1"/>
              <a:t>traficului</a:t>
            </a:r>
            <a:r>
              <a:rPr lang="en-US" sz="1600" dirty="0"/>
              <a:t> de </a:t>
            </a:r>
            <a:r>
              <a:rPr lang="en-US" sz="1600" dirty="0" err="1"/>
              <a:t>persoane</a:t>
            </a:r>
            <a:r>
              <a:rPr lang="en-US" sz="1600" dirty="0"/>
              <a:t>, </a:t>
            </a:r>
            <a:r>
              <a:rPr lang="en-US" sz="1600" dirty="0" err="1"/>
              <a:t>precum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/>
              <a:t>copiii</a:t>
            </a:r>
            <a:r>
              <a:rPr lang="en-US" sz="1600" dirty="0"/>
              <a:t> </a:t>
            </a:r>
            <a:r>
              <a:rPr lang="en-US" sz="1600" dirty="0" err="1"/>
              <a:t>români</a:t>
            </a:r>
            <a:r>
              <a:rPr lang="en-US" sz="1600" dirty="0"/>
              <a:t> </a:t>
            </a:r>
            <a:r>
              <a:rPr lang="en-US" sz="1600" dirty="0" err="1"/>
              <a:t>migranți</a:t>
            </a:r>
            <a:r>
              <a:rPr lang="en-US" sz="1600" dirty="0"/>
              <a:t> </a:t>
            </a:r>
            <a:r>
              <a:rPr lang="en-US" sz="1600" dirty="0" err="1"/>
              <a:t>victime</a:t>
            </a:r>
            <a:r>
              <a:rPr lang="en-US" sz="1600" dirty="0"/>
              <a:t> ale </a:t>
            </a:r>
            <a:r>
              <a:rPr lang="en-US" sz="1600" dirty="0" err="1"/>
              <a:t>altor</a:t>
            </a:r>
            <a:r>
              <a:rPr lang="en-US" sz="1600" dirty="0"/>
              <a:t> </a:t>
            </a:r>
            <a:r>
              <a:rPr lang="en-US" sz="1600" dirty="0" err="1"/>
              <a:t>forme</a:t>
            </a:r>
            <a:r>
              <a:rPr lang="en-US" sz="1600" dirty="0"/>
              <a:t> de </a:t>
            </a:r>
            <a:r>
              <a:rPr lang="en-US" sz="1600" dirty="0" err="1"/>
              <a:t>violență</a:t>
            </a:r>
            <a:r>
              <a:rPr lang="en-US" sz="1600" dirty="0"/>
              <a:t> </a:t>
            </a:r>
            <a:r>
              <a:rPr lang="en-US" sz="1600" dirty="0" err="1"/>
              <a:t>pe</a:t>
            </a:r>
            <a:r>
              <a:rPr lang="en-US" sz="1600" dirty="0"/>
              <a:t> </a:t>
            </a:r>
            <a:r>
              <a:rPr lang="en-US" sz="1600" dirty="0" err="1"/>
              <a:t>teritoriul</a:t>
            </a:r>
            <a:r>
              <a:rPr lang="en-US" sz="1600" dirty="0"/>
              <a:t> </a:t>
            </a:r>
            <a:r>
              <a:rPr lang="en-US" sz="1600" dirty="0" err="1"/>
              <a:t>altor</a:t>
            </a:r>
            <a:r>
              <a:rPr lang="en-US" sz="1600" dirty="0"/>
              <a:t> state, </a:t>
            </a:r>
            <a:r>
              <a:rPr lang="en-US" sz="1600" dirty="0" err="1"/>
              <a:t>și</a:t>
            </a:r>
            <a:r>
              <a:rPr lang="en-US" sz="1600" dirty="0"/>
              <a:t> a </a:t>
            </a:r>
            <a:r>
              <a:rPr lang="en-US" sz="1600" dirty="0" err="1"/>
              <a:t>raportului</a:t>
            </a:r>
            <a:r>
              <a:rPr lang="en-US" sz="1600" dirty="0"/>
              <a:t> de </a:t>
            </a:r>
            <a:r>
              <a:rPr lang="en-US" sz="1600" dirty="0" err="1"/>
              <a:t>evaluare</a:t>
            </a:r>
            <a:r>
              <a:rPr lang="en-US" sz="1600" dirty="0"/>
              <a:t> </a:t>
            </a:r>
            <a:r>
              <a:rPr lang="en-US" sz="1600" dirty="0" err="1"/>
              <a:t>multidisciplinară</a:t>
            </a:r>
            <a:r>
              <a:rPr lang="en-US" sz="1600" dirty="0"/>
              <a:t> </a:t>
            </a:r>
            <a:r>
              <a:rPr lang="en-US" sz="1600" dirty="0" err="1"/>
              <a:t>realizat</a:t>
            </a:r>
            <a:r>
              <a:rPr lang="en-US" sz="1600" dirty="0"/>
              <a:t> de </a:t>
            </a:r>
            <a:r>
              <a:rPr lang="en-US" sz="1600" dirty="0" err="1"/>
              <a:t>acesta</a:t>
            </a:r>
            <a:r>
              <a:rPr lang="en-US" sz="1600" dirty="0"/>
              <a:t>; </a:t>
            </a:r>
            <a:endParaRPr lang="ro-RO" sz="1600" dirty="0" smtClean="0"/>
          </a:p>
          <a:p>
            <a:pPr marL="342900" indent="-342900" algn="just">
              <a:buAutoNum type="alphaLcParenR"/>
            </a:pPr>
            <a:r>
              <a:rPr lang="en-US" sz="1600" dirty="0" err="1" smtClean="0">
                <a:solidFill>
                  <a:srgbClr val="FF0000"/>
                </a:solidFill>
              </a:rPr>
              <a:t>oferirea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posibilității</a:t>
            </a:r>
            <a:r>
              <a:rPr lang="en-US" sz="1600" dirty="0">
                <a:solidFill>
                  <a:srgbClr val="FF0000"/>
                </a:solidFill>
              </a:rPr>
              <a:t> de </a:t>
            </a:r>
            <a:r>
              <a:rPr lang="en-US" sz="1600" dirty="0" err="1">
                <a:solidFill>
                  <a:srgbClr val="FF0000"/>
                </a:solidFill>
              </a:rPr>
              <a:t>contestare</a:t>
            </a:r>
            <a:r>
              <a:rPr lang="en-US" sz="1600" dirty="0">
                <a:solidFill>
                  <a:srgbClr val="FF0000"/>
                </a:solidFill>
              </a:rPr>
              <a:t> a </a:t>
            </a:r>
            <a:r>
              <a:rPr lang="en-US" sz="1600" dirty="0" err="1">
                <a:solidFill>
                  <a:srgbClr val="FF0000"/>
                </a:solidFill>
              </a:rPr>
              <a:t>sancțiunii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în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scris</a:t>
            </a:r>
            <a:r>
              <a:rPr lang="en-US" sz="1600" dirty="0"/>
              <a:t>. </a:t>
            </a:r>
            <a:endParaRPr lang="ro-RO" sz="1600" dirty="0" smtClean="0"/>
          </a:p>
          <a:p>
            <a:pPr algn="just"/>
            <a:r>
              <a:rPr lang="en-US" sz="1600" dirty="0" smtClean="0"/>
              <a:t>(</a:t>
            </a:r>
            <a:r>
              <a:rPr lang="en-US" sz="1600" dirty="0"/>
              <a:t>3)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procesul</a:t>
            </a:r>
            <a:r>
              <a:rPr lang="en-US" sz="1600" dirty="0"/>
              <a:t> de </a:t>
            </a:r>
            <a:r>
              <a:rPr lang="en-US" sz="1600" dirty="0" err="1"/>
              <a:t>sesizare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/>
              <a:t>analiză</a:t>
            </a:r>
            <a:r>
              <a:rPr lang="en-US" sz="1600" dirty="0"/>
              <a:t> </a:t>
            </a:r>
            <a:r>
              <a:rPr lang="en-US" sz="1600" dirty="0" err="1"/>
              <a:t>disciplinară</a:t>
            </a:r>
            <a:r>
              <a:rPr lang="en-US" sz="1600" dirty="0"/>
              <a:t> a </a:t>
            </a:r>
            <a:r>
              <a:rPr lang="en-US" sz="1600" dirty="0" err="1"/>
              <a:t>elevilor</a:t>
            </a:r>
            <a:r>
              <a:rPr lang="en-US" sz="1600" dirty="0"/>
              <a:t>, </a:t>
            </a:r>
            <a:r>
              <a:rPr lang="en-US" sz="1600" dirty="0" err="1"/>
              <a:t>comunicarea</a:t>
            </a:r>
            <a:r>
              <a:rPr lang="en-US" sz="1600" dirty="0"/>
              <a:t> cu </a:t>
            </a:r>
            <a:r>
              <a:rPr lang="en-US" sz="1600" dirty="0" err="1"/>
              <a:t>părinții</a:t>
            </a:r>
            <a:r>
              <a:rPr lang="en-US" sz="1600" dirty="0"/>
              <a:t>/</a:t>
            </a:r>
            <a:r>
              <a:rPr lang="en-US" sz="1600" dirty="0" err="1"/>
              <a:t>reprezentanții</a:t>
            </a:r>
            <a:r>
              <a:rPr lang="en-US" sz="1600" dirty="0"/>
              <a:t> </a:t>
            </a:r>
            <a:r>
              <a:rPr lang="en-US" sz="1600" dirty="0" err="1"/>
              <a:t>legali</a:t>
            </a:r>
            <a:r>
              <a:rPr lang="en-US" sz="1600" dirty="0"/>
              <a:t> se </a:t>
            </a:r>
            <a:r>
              <a:rPr lang="en-US" sz="1600" dirty="0" err="1"/>
              <a:t>realizează</a:t>
            </a:r>
            <a:r>
              <a:rPr lang="en-US" sz="1600" dirty="0"/>
              <a:t>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absența</a:t>
            </a:r>
            <a:r>
              <a:rPr lang="en-US" sz="1600" dirty="0"/>
              <a:t> </a:t>
            </a:r>
            <a:r>
              <a:rPr lang="en-US" sz="1600" dirty="0" err="1"/>
              <a:t>elevilor</a:t>
            </a:r>
            <a:r>
              <a:rPr lang="en-US" sz="1600" dirty="0"/>
              <a:t>, </a:t>
            </a:r>
            <a:r>
              <a:rPr lang="en-US" sz="1600" dirty="0" err="1"/>
              <a:t>într</a:t>
            </a:r>
            <a:r>
              <a:rPr lang="en-US" sz="1600" dirty="0"/>
              <a:t>-un </a:t>
            </a:r>
            <a:r>
              <a:rPr lang="en-US" sz="1600" dirty="0" err="1"/>
              <a:t>spațiu</a:t>
            </a:r>
            <a:r>
              <a:rPr lang="en-US" sz="1600" dirty="0"/>
              <a:t> </a:t>
            </a:r>
            <a:r>
              <a:rPr lang="en-US" sz="1600" dirty="0" err="1"/>
              <a:t>dedicat</a:t>
            </a:r>
            <a:r>
              <a:rPr lang="en-US" sz="1600" dirty="0"/>
              <a:t>, care </a:t>
            </a:r>
            <a:r>
              <a:rPr lang="en-US" sz="1600" dirty="0" err="1"/>
              <a:t>asigură</a:t>
            </a:r>
            <a:r>
              <a:rPr lang="en-US" sz="1600" dirty="0"/>
              <a:t> </a:t>
            </a:r>
            <a:r>
              <a:rPr lang="en-US" sz="1600" dirty="0" err="1"/>
              <a:t>confidențialitatea</a:t>
            </a:r>
            <a:r>
              <a:rPr lang="en-US" sz="1600" dirty="0"/>
              <a:t>,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prezența</a:t>
            </a:r>
            <a:r>
              <a:rPr lang="en-US" sz="1600" dirty="0"/>
              <a:t> </a:t>
            </a:r>
            <a:r>
              <a:rPr lang="en-US" sz="1600" dirty="0" err="1"/>
              <a:t>consilierului</a:t>
            </a:r>
            <a:r>
              <a:rPr lang="en-US" sz="1600" dirty="0"/>
              <a:t> </a:t>
            </a:r>
            <a:r>
              <a:rPr lang="en-US" sz="1600" dirty="0" err="1"/>
              <a:t>școlar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a </a:t>
            </a:r>
            <a:r>
              <a:rPr lang="en-US" sz="1600" dirty="0" err="1"/>
              <a:t>mediatorului</a:t>
            </a:r>
            <a:r>
              <a:rPr lang="en-US" sz="1600" dirty="0"/>
              <a:t> </a:t>
            </a:r>
            <a:r>
              <a:rPr lang="en-US" sz="1600" dirty="0" err="1"/>
              <a:t>școlar</a:t>
            </a:r>
            <a:r>
              <a:rPr lang="en-US" sz="1600" dirty="0"/>
              <a:t>, </a:t>
            </a:r>
            <a:r>
              <a:rPr lang="en-US" sz="1600" dirty="0" err="1"/>
              <a:t>dacă</a:t>
            </a:r>
            <a:r>
              <a:rPr lang="en-US" sz="1600" dirty="0"/>
              <a:t> </a:t>
            </a:r>
            <a:r>
              <a:rPr lang="en-US" sz="1600" dirty="0" err="1"/>
              <a:t>este</a:t>
            </a:r>
            <a:r>
              <a:rPr lang="en-US" sz="1600" dirty="0"/>
              <a:t> </a:t>
            </a:r>
            <a:r>
              <a:rPr lang="en-US" sz="1600" dirty="0" err="1"/>
              <a:t>necesar</a:t>
            </a:r>
            <a:r>
              <a:rPr lang="en-US" sz="1600" dirty="0"/>
              <a:t>. </a:t>
            </a:r>
            <a:endParaRPr lang="ro-RO" sz="1600" dirty="0" smtClean="0"/>
          </a:p>
          <a:p>
            <a:pPr algn="just"/>
            <a:r>
              <a:rPr lang="en-US" sz="1600" dirty="0" smtClean="0"/>
              <a:t>(</a:t>
            </a:r>
            <a:r>
              <a:rPr lang="en-US" sz="1600" dirty="0"/>
              <a:t>4) </a:t>
            </a:r>
            <a:r>
              <a:rPr lang="en-US" sz="1600" b="1" dirty="0" err="1">
                <a:solidFill>
                  <a:srgbClr val="FF0000"/>
                </a:solidFill>
              </a:rPr>
              <a:t>Procedura</a:t>
            </a:r>
            <a:r>
              <a:rPr lang="en-US" sz="1600" b="1" dirty="0">
                <a:solidFill>
                  <a:srgbClr val="FF0000"/>
                </a:solidFill>
              </a:rPr>
              <a:t> de </a:t>
            </a:r>
            <a:r>
              <a:rPr lang="en-US" sz="1600" b="1" dirty="0" err="1">
                <a:solidFill>
                  <a:srgbClr val="FF0000"/>
                </a:solidFill>
              </a:rPr>
              <a:t>sesizare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și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analiză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disciplinară</a:t>
            </a:r>
            <a:r>
              <a:rPr lang="en-US" sz="1600" b="1" dirty="0">
                <a:solidFill>
                  <a:srgbClr val="FF0000"/>
                </a:solidFill>
              </a:rPr>
              <a:t> a </a:t>
            </a:r>
            <a:r>
              <a:rPr lang="en-US" sz="1600" b="1" dirty="0" err="1">
                <a:solidFill>
                  <a:srgbClr val="FF0000"/>
                </a:solidFill>
              </a:rPr>
              <a:t>elevilor</a:t>
            </a:r>
            <a:r>
              <a:rPr lang="en-US" sz="1600" dirty="0">
                <a:solidFill>
                  <a:srgbClr val="FF0000"/>
                </a:solidFill>
              </a:rPr>
              <a:t>, </a:t>
            </a:r>
            <a:r>
              <a:rPr lang="en-US" sz="1600" dirty="0" err="1">
                <a:solidFill>
                  <a:srgbClr val="FF0000"/>
                </a:solidFill>
              </a:rPr>
              <a:t>precum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și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procedura</a:t>
            </a:r>
            <a:r>
              <a:rPr lang="en-US" sz="1600" b="1" dirty="0">
                <a:solidFill>
                  <a:srgbClr val="FF0000"/>
                </a:solidFill>
              </a:rPr>
              <a:t> de </a:t>
            </a:r>
            <a:r>
              <a:rPr lang="en-US" sz="1600" b="1" dirty="0" err="1">
                <a:solidFill>
                  <a:srgbClr val="FF0000"/>
                </a:solidFill>
              </a:rPr>
              <a:t>aplicare</a:t>
            </a:r>
            <a:r>
              <a:rPr lang="en-US" sz="1600" b="1" dirty="0">
                <a:solidFill>
                  <a:srgbClr val="FF0000"/>
                </a:solidFill>
              </a:rPr>
              <a:t> a </a:t>
            </a:r>
            <a:r>
              <a:rPr lang="en-US" sz="1600" b="1" dirty="0" err="1">
                <a:solidFill>
                  <a:srgbClr val="FF0000"/>
                </a:solidFill>
              </a:rPr>
              <a:t>sancțiunilor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sunt</a:t>
            </a:r>
            <a:r>
              <a:rPr lang="en-US" sz="1600" dirty="0">
                <a:solidFill>
                  <a:srgbClr val="FF0000"/>
                </a:solidFill>
              </a:rPr>
              <a:t> elaborate la </a:t>
            </a:r>
            <a:r>
              <a:rPr lang="en-US" sz="1600" dirty="0" err="1">
                <a:solidFill>
                  <a:srgbClr val="FF0000"/>
                </a:solidFill>
              </a:rPr>
              <a:t>nivelul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unității</a:t>
            </a:r>
            <a:r>
              <a:rPr lang="en-US" sz="1600" dirty="0">
                <a:solidFill>
                  <a:srgbClr val="FF0000"/>
                </a:solidFill>
              </a:rPr>
              <a:t> de </a:t>
            </a:r>
            <a:r>
              <a:rPr lang="en-US" sz="1600" dirty="0" err="1">
                <a:solidFill>
                  <a:srgbClr val="FF0000"/>
                </a:solidFill>
              </a:rPr>
              <a:t>învățământ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și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aprobate</a:t>
            </a:r>
            <a:r>
              <a:rPr lang="en-US" sz="1600" dirty="0">
                <a:solidFill>
                  <a:srgbClr val="FF0000"/>
                </a:solidFill>
              </a:rPr>
              <a:t> de </a:t>
            </a:r>
            <a:r>
              <a:rPr lang="en-US" sz="1600" dirty="0" err="1">
                <a:solidFill>
                  <a:srgbClr val="FF0000"/>
                </a:solidFill>
              </a:rPr>
              <a:t>consiliul</a:t>
            </a:r>
            <a:r>
              <a:rPr lang="en-US" sz="1600" dirty="0">
                <a:solidFill>
                  <a:srgbClr val="FF0000"/>
                </a:solidFill>
              </a:rPr>
              <a:t> de </a:t>
            </a:r>
            <a:r>
              <a:rPr lang="en-US" sz="1600" dirty="0" err="1">
                <a:solidFill>
                  <a:srgbClr val="FF0000"/>
                </a:solidFill>
              </a:rPr>
              <a:t>administrație</a:t>
            </a:r>
            <a:r>
              <a:rPr lang="en-US" sz="1600" dirty="0">
                <a:solidFill>
                  <a:srgbClr val="FF0000"/>
                </a:solidFill>
              </a:rPr>
              <a:t> al </a:t>
            </a:r>
            <a:r>
              <a:rPr lang="en-US" sz="1600" dirty="0" err="1">
                <a:solidFill>
                  <a:srgbClr val="FF0000"/>
                </a:solidFill>
              </a:rPr>
              <a:t>acesteia</a:t>
            </a:r>
            <a:r>
              <a:rPr lang="en-US" sz="1600" dirty="0">
                <a:solidFill>
                  <a:srgbClr val="FF0000"/>
                </a:solidFill>
              </a:rPr>
              <a:t>, </a:t>
            </a:r>
            <a:r>
              <a:rPr lang="en-US" sz="1600" dirty="0" err="1">
                <a:solidFill>
                  <a:srgbClr val="FF0000"/>
                </a:solidFill>
              </a:rPr>
              <a:t>în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baza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prevederilor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prezentului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statut</a:t>
            </a:r>
            <a:r>
              <a:rPr lang="en-US" sz="1600" dirty="0">
                <a:solidFill>
                  <a:srgbClr val="FF0000"/>
                </a:solidFill>
              </a:rPr>
              <a:t>. </a:t>
            </a:r>
            <a:endParaRPr lang="ro-RO" sz="1600" dirty="0" smtClean="0">
              <a:solidFill>
                <a:srgbClr val="FF0000"/>
              </a:solidFill>
            </a:endParaRPr>
          </a:p>
          <a:p>
            <a:pPr algn="just"/>
            <a:r>
              <a:rPr lang="en-US" sz="1600" dirty="0" smtClean="0"/>
              <a:t>(</a:t>
            </a:r>
            <a:r>
              <a:rPr lang="en-US" sz="1600" dirty="0"/>
              <a:t>5</a:t>
            </a:r>
            <a:r>
              <a:rPr lang="en-US" sz="1600" b="1" dirty="0">
                <a:solidFill>
                  <a:srgbClr val="FF0000"/>
                </a:solidFill>
              </a:rPr>
              <a:t>) </a:t>
            </a:r>
            <a:r>
              <a:rPr lang="en-US" sz="1600" b="1" dirty="0" err="1">
                <a:solidFill>
                  <a:srgbClr val="FF0000"/>
                </a:solidFill>
              </a:rPr>
              <a:t>Procedurile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dirty="0" err="1"/>
              <a:t>prevăzute</a:t>
            </a:r>
            <a:r>
              <a:rPr lang="en-US" sz="1600" dirty="0"/>
              <a:t> la </a:t>
            </a:r>
            <a:r>
              <a:rPr lang="en-US" sz="1600" dirty="0" err="1"/>
              <a:t>alin</a:t>
            </a:r>
            <a:r>
              <a:rPr lang="en-US" sz="1600" dirty="0"/>
              <a:t>. (4) </a:t>
            </a:r>
            <a:r>
              <a:rPr lang="en-US" sz="1600" dirty="0" err="1"/>
              <a:t>sunt</a:t>
            </a:r>
            <a:r>
              <a:rPr lang="en-US" sz="1600" dirty="0"/>
              <a:t> </a:t>
            </a:r>
            <a:r>
              <a:rPr lang="en-US" sz="1600" dirty="0" err="1"/>
              <a:t>aduse</a:t>
            </a:r>
            <a:r>
              <a:rPr lang="en-US" sz="1600" dirty="0"/>
              <a:t> la </a:t>
            </a:r>
            <a:r>
              <a:rPr lang="en-US" sz="1600" dirty="0" err="1"/>
              <a:t>cunoștința</a:t>
            </a:r>
            <a:r>
              <a:rPr lang="en-US" sz="1600" dirty="0"/>
              <a:t> </a:t>
            </a:r>
            <a:r>
              <a:rPr lang="en-US" sz="1600" dirty="0" err="1"/>
              <a:t>elevilor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/>
              <a:t>părinților</a:t>
            </a:r>
            <a:r>
              <a:rPr lang="en-US" sz="1600" dirty="0"/>
              <a:t>/</a:t>
            </a:r>
            <a:r>
              <a:rPr lang="en-US" sz="1600" dirty="0" err="1"/>
              <a:t>reprezentanților</a:t>
            </a:r>
            <a:r>
              <a:rPr lang="en-US" sz="1600" dirty="0"/>
              <a:t> </a:t>
            </a:r>
            <a:r>
              <a:rPr lang="en-US" sz="1600" dirty="0" err="1"/>
              <a:t>legali</a:t>
            </a:r>
            <a:r>
              <a:rPr lang="en-US" sz="1600" dirty="0"/>
              <a:t> </a:t>
            </a:r>
            <a:r>
              <a:rPr lang="en-US" sz="1600" dirty="0" err="1"/>
              <a:t>ai</a:t>
            </a:r>
            <a:r>
              <a:rPr lang="en-US" sz="1600" dirty="0"/>
              <a:t> </a:t>
            </a:r>
            <a:r>
              <a:rPr lang="en-US" sz="1600" dirty="0" err="1"/>
              <a:t>acestora</a:t>
            </a:r>
            <a:r>
              <a:rPr lang="en-US" sz="1600" dirty="0"/>
              <a:t> de </a:t>
            </a:r>
            <a:r>
              <a:rPr lang="en-US" sz="1600" dirty="0" err="1"/>
              <a:t>către</a:t>
            </a:r>
            <a:r>
              <a:rPr lang="en-US" sz="1600" dirty="0"/>
              <a:t> </a:t>
            </a:r>
            <a:r>
              <a:rPr lang="en-US" sz="1600" dirty="0" err="1"/>
              <a:t>profesorul</a:t>
            </a:r>
            <a:r>
              <a:rPr lang="en-US" sz="1600" dirty="0"/>
              <a:t> </a:t>
            </a:r>
            <a:r>
              <a:rPr lang="en-US" sz="1600" dirty="0" err="1"/>
              <a:t>învățător</a:t>
            </a:r>
            <a:r>
              <a:rPr lang="en-US" sz="1600" dirty="0"/>
              <a:t>/</a:t>
            </a:r>
            <a:r>
              <a:rPr lang="en-US" sz="1600" dirty="0" err="1"/>
              <a:t>profesorul</a:t>
            </a:r>
            <a:r>
              <a:rPr lang="en-US" sz="1600" dirty="0"/>
              <a:t> de </a:t>
            </a:r>
            <a:r>
              <a:rPr lang="en-US" sz="1600" dirty="0" err="1"/>
              <a:t>învățământ</a:t>
            </a:r>
            <a:r>
              <a:rPr lang="en-US" sz="1600" dirty="0"/>
              <a:t> </a:t>
            </a:r>
            <a:r>
              <a:rPr lang="en-US" sz="1600" dirty="0" err="1"/>
              <a:t>primar</a:t>
            </a:r>
            <a:r>
              <a:rPr lang="en-US" sz="1600" dirty="0"/>
              <a:t>/</a:t>
            </a:r>
            <a:r>
              <a:rPr lang="en-US" sz="1600" dirty="0" err="1"/>
              <a:t>diriginte</a:t>
            </a:r>
            <a:r>
              <a:rPr lang="en-US" sz="1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67870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0677" y="140679"/>
            <a:ext cx="11904785" cy="647113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Art. 18. — (</a:t>
            </a:r>
            <a:r>
              <a:rPr lang="en-US" sz="1400" b="1" dirty="0"/>
              <a:t>1) </a:t>
            </a:r>
            <a:r>
              <a:rPr lang="en-US" sz="1400" b="1" dirty="0" err="1"/>
              <a:t>Observația</a:t>
            </a:r>
            <a:r>
              <a:rPr lang="en-US" sz="1400" b="1" dirty="0"/>
              <a:t> </a:t>
            </a:r>
            <a:r>
              <a:rPr lang="en-US" sz="1400" b="1" dirty="0" err="1"/>
              <a:t>individuală</a:t>
            </a:r>
            <a:r>
              <a:rPr lang="en-US" sz="1400" b="1" dirty="0"/>
              <a:t> </a:t>
            </a:r>
            <a:r>
              <a:rPr lang="en-US" sz="1400" b="1" dirty="0" err="1"/>
              <a:t>constă</a:t>
            </a:r>
            <a:r>
              <a:rPr lang="en-US" sz="1400" b="1" dirty="0"/>
              <a:t> </a:t>
            </a:r>
            <a:r>
              <a:rPr lang="en-US" sz="1400" b="1" dirty="0" err="1"/>
              <a:t>în</a:t>
            </a:r>
            <a:r>
              <a:rPr lang="en-US" sz="1400" b="1" dirty="0"/>
              <a:t> </a:t>
            </a:r>
            <a:r>
              <a:rPr lang="en-US" sz="1400" b="1" dirty="0" err="1"/>
              <a:t>atenționarea</a:t>
            </a:r>
            <a:r>
              <a:rPr lang="en-US" sz="1400" b="1" dirty="0"/>
              <a:t> </a:t>
            </a:r>
            <a:r>
              <a:rPr lang="en-US" sz="1400" b="1" dirty="0" err="1"/>
              <a:t>elevului</a:t>
            </a:r>
            <a:r>
              <a:rPr lang="en-US" sz="1400" b="1" dirty="0"/>
              <a:t> cu </a:t>
            </a:r>
            <a:r>
              <a:rPr lang="en-US" sz="1400" b="1" dirty="0" err="1"/>
              <a:t>privire</a:t>
            </a:r>
            <a:r>
              <a:rPr lang="en-US" sz="1400" b="1" dirty="0"/>
              <a:t> la </a:t>
            </a:r>
            <a:r>
              <a:rPr lang="en-US" sz="1400" b="1" dirty="0" err="1"/>
              <a:t>încălcarea</a:t>
            </a:r>
            <a:r>
              <a:rPr lang="en-US" sz="1400" b="1" dirty="0"/>
              <a:t> </a:t>
            </a:r>
            <a:r>
              <a:rPr lang="en-US" sz="1400" b="1" dirty="0" err="1"/>
              <a:t>regulamentelor</a:t>
            </a:r>
            <a:r>
              <a:rPr lang="en-US" sz="1400" b="1" dirty="0"/>
              <a:t> </a:t>
            </a:r>
            <a:r>
              <a:rPr lang="en-US" sz="1400" b="1" dirty="0" err="1"/>
              <a:t>în</a:t>
            </a:r>
            <a:r>
              <a:rPr lang="en-US" sz="1400" b="1" dirty="0"/>
              <a:t> </a:t>
            </a:r>
            <a:r>
              <a:rPr lang="en-US" sz="1400" b="1" dirty="0" err="1"/>
              <a:t>vigoare</a:t>
            </a:r>
            <a:r>
              <a:rPr lang="en-US" sz="1400" b="1" dirty="0"/>
              <a:t> </a:t>
            </a:r>
            <a:r>
              <a:rPr lang="en-US" sz="1400" b="1" dirty="0" err="1"/>
              <a:t>ori</a:t>
            </a:r>
            <a:r>
              <a:rPr lang="en-US" sz="1400" b="1" dirty="0"/>
              <a:t> a </a:t>
            </a:r>
            <a:r>
              <a:rPr lang="en-US" sz="1400" b="1" dirty="0" err="1"/>
              <a:t>normelor</a:t>
            </a:r>
            <a:r>
              <a:rPr lang="en-US" sz="1400" b="1" dirty="0"/>
              <a:t> de </a:t>
            </a:r>
            <a:r>
              <a:rPr lang="en-US" sz="1400" b="1" dirty="0" err="1"/>
              <a:t>comportament</a:t>
            </a:r>
            <a:r>
              <a:rPr lang="en-US" sz="1400" b="1" dirty="0"/>
              <a:t> </a:t>
            </a:r>
            <a:r>
              <a:rPr lang="en-US" sz="1400" b="1" dirty="0" err="1"/>
              <a:t>acceptate</a:t>
            </a:r>
            <a:r>
              <a:rPr lang="en-US" sz="1400" b="1" dirty="0"/>
              <a:t>. </a:t>
            </a:r>
            <a:endParaRPr lang="ro-RO" sz="1400" b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(</a:t>
            </a:r>
            <a:r>
              <a:rPr lang="en-US" sz="1400" dirty="0"/>
              <a:t>2) </a:t>
            </a:r>
            <a:r>
              <a:rPr lang="en-US" sz="1400" dirty="0" err="1"/>
              <a:t>Sancțiunea</a:t>
            </a:r>
            <a:r>
              <a:rPr lang="en-US" sz="1400" dirty="0"/>
              <a:t> </a:t>
            </a:r>
            <a:r>
              <a:rPr lang="en-US" sz="1400" dirty="0" err="1"/>
              <a:t>este</a:t>
            </a:r>
            <a:r>
              <a:rPr lang="en-US" sz="1400" dirty="0"/>
              <a:t> </a:t>
            </a:r>
            <a:r>
              <a:rPr lang="en-US" sz="1400" b="1" dirty="0" err="1"/>
              <a:t>propusă</a:t>
            </a:r>
            <a:r>
              <a:rPr lang="en-US" sz="1400" dirty="0"/>
              <a:t> de </a:t>
            </a:r>
            <a:r>
              <a:rPr lang="en-US" sz="1400" dirty="0" err="1"/>
              <a:t>profesorul</a:t>
            </a:r>
            <a:r>
              <a:rPr lang="en-US" sz="1400" dirty="0"/>
              <a:t> </a:t>
            </a:r>
            <a:r>
              <a:rPr lang="en-US" sz="1400" dirty="0" err="1"/>
              <a:t>pentru</a:t>
            </a:r>
            <a:r>
              <a:rPr lang="en-US" sz="1400" dirty="0"/>
              <a:t> </a:t>
            </a:r>
            <a:r>
              <a:rPr lang="en-US" sz="1400" dirty="0" err="1"/>
              <a:t>învățământul</a:t>
            </a:r>
            <a:r>
              <a:rPr lang="en-US" sz="1400" dirty="0"/>
              <a:t> </a:t>
            </a:r>
            <a:r>
              <a:rPr lang="en-US" sz="1400" dirty="0" err="1"/>
              <a:t>primar</a:t>
            </a:r>
            <a:r>
              <a:rPr lang="en-US" sz="1400" dirty="0"/>
              <a:t>/</a:t>
            </a:r>
            <a:r>
              <a:rPr lang="en-US" sz="1400" dirty="0" err="1"/>
              <a:t>profesorul</a:t>
            </a:r>
            <a:r>
              <a:rPr lang="en-US" sz="1400" dirty="0"/>
              <a:t> </a:t>
            </a:r>
            <a:r>
              <a:rPr lang="en-US" sz="1400" dirty="0" err="1"/>
              <a:t>diriginte</a:t>
            </a:r>
            <a:r>
              <a:rPr lang="en-US" sz="1400" dirty="0"/>
              <a:t>/</a:t>
            </a:r>
            <a:r>
              <a:rPr lang="en-US" sz="1400" dirty="0" err="1"/>
              <a:t>cadrul</a:t>
            </a:r>
            <a:r>
              <a:rPr lang="en-US" sz="1400" dirty="0"/>
              <a:t> didactic care a </a:t>
            </a:r>
            <a:r>
              <a:rPr lang="en-US" sz="1400" dirty="0" err="1"/>
              <a:t>observat</a:t>
            </a:r>
            <a:r>
              <a:rPr lang="en-US" sz="1400" dirty="0"/>
              <a:t> </a:t>
            </a:r>
            <a:r>
              <a:rPr lang="en-US" sz="1400" dirty="0" err="1"/>
              <a:t>faptele</a:t>
            </a:r>
            <a:r>
              <a:rPr lang="en-US" sz="1400" dirty="0"/>
              <a:t> </a:t>
            </a:r>
            <a:r>
              <a:rPr lang="en-US" sz="1400" dirty="0" err="1"/>
              <a:t>susceptibile</a:t>
            </a:r>
            <a:r>
              <a:rPr lang="en-US" sz="1400" dirty="0"/>
              <a:t> de </a:t>
            </a:r>
            <a:r>
              <a:rPr lang="en-US" sz="1400" dirty="0" err="1"/>
              <a:t>sancțiune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este</a:t>
            </a:r>
            <a:r>
              <a:rPr lang="en-US" sz="1400" dirty="0"/>
              <a:t> </a:t>
            </a:r>
            <a:r>
              <a:rPr lang="en-US" sz="1400" dirty="0" err="1"/>
              <a:t>analizată</a:t>
            </a:r>
            <a:r>
              <a:rPr lang="en-US" sz="1400" dirty="0"/>
              <a:t>, </a:t>
            </a:r>
            <a:r>
              <a:rPr lang="en-US" sz="1400" dirty="0" err="1"/>
              <a:t>aprobată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b="1" dirty="0" err="1"/>
              <a:t>aplicată</a:t>
            </a:r>
            <a:r>
              <a:rPr lang="en-US" sz="1400" dirty="0"/>
              <a:t> de </a:t>
            </a:r>
            <a:r>
              <a:rPr lang="en-US" sz="1400" dirty="0" err="1"/>
              <a:t>către</a:t>
            </a:r>
            <a:r>
              <a:rPr lang="en-US" sz="1400" dirty="0"/>
              <a:t> </a:t>
            </a:r>
            <a:r>
              <a:rPr lang="en-US" sz="1400" dirty="0" err="1"/>
              <a:t>învățătorul</a:t>
            </a:r>
            <a:r>
              <a:rPr lang="en-US" sz="1400" dirty="0"/>
              <a:t>/</a:t>
            </a:r>
            <a:r>
              <a:rPr lang="en-US" sz="1400" dirty="0" err="1"/>
              <a:t>institutorul</a:t>
            </a:r>
            <a:r>
              <a:rPr lang="en-US" sz="1400" dirty="0"/>
              <a:t>/</a:t>
            </a:r>
            <a:r>
              <a:rPr lang="en-US" sz="1400" dirty="0" err="1"/>
              <a:t>profesorul</a:t>
            </a:r>
            <a:r>
              <a:rPr lang="en-US" sz="1400" dirty="0"/>
              <a:t> </a:t>
            </a:r>
            <a:r>
              <a:rPr lang="en-US" sz="1400" dirty="0" err="1"/>
              <a:t>pentru</a:t>
            </a:r>
            <a:r>
              <a:rPr lang="en-US" sz="1400" dirty="0"/>
              <a:t> </a:t>
            </a:r>
            <a:r>
              <a:rPr lang="en-US" sz="1400" dirty="0" err="1"/>
              <a:t>învățământul</a:t>
            </a:r>
            <a:r>
              <a:rPr lang="en-US" sz="1400" dirty="0"/>
              <a:t> </a:t>
            </a:r>
            <a:r>
              <a:rPr lang="en-US" sz="1400" dirty="0" err="1"/>
              <a:t>primar</a:t>
            </a:r>
            <a:r>
              <a:rPr lang="en-US" sz="1400" dirty="0"/>
              <a:t>/</a:t>
            </a:r>
            <a:r>
              <a:rPr lang="en-US" sz="1400" dirty="0" err="1"/>
              <a:t>profesorul</a:t>
            </a:r>
            <a:r>
              <a:rPr lang="en-US" sz="1400" dirty="0"/>
              <a:t> </a:t>
            </a:r>
            <a:r>
              <a:rPr lang="en-US" sz="1400" dirty="0" err="1"/>
              <a:t>diriginte</a:t>
            </a:r>
            <a:r>
              <a:rPr lang="en-US" sz="1400" dirty="0"/>
              <a:t>. </a:t>
            </a:r>
            <a:endParaRPr lang="ro-RO" sz="1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solidFill>
                  <a:srgbClr val="FF0000"/>
                </a:solidFill>
              </a:rPr>
              <a:t>(</a:t>
            </a:r>
            <a:r>
              <a:rPr lang="en-US" sz="1400" dirty="0">
                <a:solidFill>
                  <a:srgbClr val="FF0000"/>
                </a:solidFill>
              </a:rPr>
              <a:t>3) </a:t>
            </a:r>
            <a:r>
              <a:rPr lang="en-US" sz="1400" dirty="0" err="1">
                <a:solidFill>
                  <a:srgbClr val="FF0000"/>
                </a:solidFill>
              </a:rPr>
              <a:t>În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cazul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contestării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sancțiunii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aceasta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este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soluționată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consiliul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clasei</a:t>
            </a:r>
            <a:r>
              <a:rPr lang="en-US" sz="1400" dirty="0">
                <a:solidFill>
                  <a:srgbClr val="FF0000"/>
                </a:solidFill>
              </a:rPr>
              <a:t>. </a:t>
            </a:r>
            <a:endParaRPr lang="ro-RO" sz="14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(</a:t>
            </a:r>
            <a:r>
              <a:rPr lang="en-US" sz="1400" dirty="0"/>
              <a:t>4) </a:t>
            </a:r>
            <a:r>
              <a:rPr lang="en-US" sz="1400" dirty="0" err="1"/>
              <a:t>Sancțiunea</a:t>
            </a:r>
            <a:r>
              <a:rPr lang="en-US" sz="1400" dirty="0"/>
              <a:t> </a:t>
            </a:r>
            <a:r>
              <a:rPr lang="en-US" sz="1400" dirty="0" err="1"/>
              <a:t>este</a:t>
            </a:r>
            <a:r>
              <a:rPr lang="en-US" sz="1400" dirty="0"/>
              <a:t> </a:t>
            </a:r>
            <a:r>
              <a:rPr lang="en-US" sz="1400" dirty="0" err="1"/>
              <a:t>consemnată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catalog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procesul</a:t>
            </a:r>
            <a:r>
              <a:rPr lang="en-US" sz="1400" dirty="0"/>
              <a:t>-verbal </a:t>
            </a:r>
            <a:r>
              <a:rPr lang="en-US" sz="1400" dirty="0" err="1"/>
              <a:t>aferent</a:t>
            </a:r>
            <a:r>
              <a:rPr lang="en-US" sz="1400" dirty="0"/>
              <a:t> </a:t>
            </a:r>
            <a:r>
              <a:rPr lang="en-US" sz="1400" dirty="0" err="1"/>
              <a:t>sancțiunii</a:t>
            </a:r>
            <a:r>
              <a:rPr lang="en-US" sz="1400" dirty="0"/>
              <a:t> </a:t>
            </a:r>
            <a:r>
              <a:rPr lang="en-US" sz="1400" dirty="0" err="1"/>
              <a:t>este</a:t>
            </a:r>
            <a:r>
              <a:rPr lang="en-US" sz="1400" dirty="0"/>
              <a:t> </a:t>
            </a:r>
            <a:r>
              <a:rPr lang="en-US" sz="1400" dirty="0" err="1"/>
              <a:t>consemnat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registrul</a:t>
            </a:r>
            <a:r>
              <a:rPr lang="en-US" sz="1400" dirty="0"/>
              <a:t> de </a:t>
            </a:r>
            <a:r>
              <a:rPr lang="en-US" sz="1400" dirty="0" err="1"/>
              <a:t>proceseverbale</a:t>
            </a:r>
            <a:r>
              <a:rPr lang="en-US" sz="1400" dirty="0"/>
              <a:t> al </a:t>
            </a:r>
            <a:r>
              <a:rPr lang="en-US" sz="1400" dirty="0" err="1"/>
              <a:t>consiliului</a:t>
            </a:r>
            <a:r>
              <a:rPr lang="en-US" sz="1400" dirty="0"/>
              <a:t> </a:t>
            </a:r>
            <a:r>
              <a:rPr lang="en-US" sz="1400" dirty="0" err="1"/>
              <a:t>clasei</a:t>
            </a:r>
            <a:r>
              <a:rPr lang="en-US" sz="1400" dirty="0"/>
              <a:t>. </a:t>
            </a:r>
            <a:endParaRPr lang="ro-RO" sz="1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o-RO" sz="1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Art</a:t>
            </a:r>
            <a:r>
              <a:rPr lang="en-US" sz="1400" dirty="0"/>
              <a:t>. 19. — </a:t>
            </a:r>
            <a:r>
              <a:rPr lang="en-US" sz="1400" b="1" dirty="0"/>
              <a:t>(1) </a:t>
            </a:r>
            <a:r>
              <a:rPr lang="en-US" sz="1400" b="1" dirty="0" err="1"/>
              <a:t>Mustrarea</a:t>
            </a:r>
            <a:r>
              <a:rPr lang="en-US" sz="1400" b="1" dirty="0"/>
              <a:t> </a:t>
            </a:r>
            <a:r>
              <a:rPr lang="en-US" sz="1400" b="1" dirty="0" err="1"/>
              <a:t>scrisă</a:t>
            </a:r>
            <a:r>
              <a:rPr lang="en-US" sz="1400" b="1" dirty="0"/>
              <a:t> </a:t>
            </a:r>
            <a:r>
              <a:rPr lang="en-US" sz="1400" b="1" dirty="0" err="1"/>
              <a:t>constă</a:t>
            </a:r>
            <a:r>
              <a:rPr lang="en-US" sz="1400" b="1" dirty="0"/>
              <a:t> </a:t>
            </a:r>
            <a:r>
              <a:rPr lang="en-US" sz="1400" b="1" dirty="0" err="1"/>
              <a:t>în</a:t>
            </a:r>
            <a:r>
              <a:rPr lang="en-US" sz="1400" b="1" dirty="0"/>
              <a:t> </a:t>
            </a:r>
            <a:r>
              <a:rPr lang="en-US" sz="1400" b="1" dirty="0" err="1"/>
              <a:t>atenționarea</a:t>
            </a:r>
            <a:r>
              <a:rPr lang="en-US" sz="1400" b="1" dirty="0"/>
              <a:t> </a:t>
            </a:r>
            <a:r>
              <a:rPr lang="en-US" sz="1400" b="1" dirty="0" err="1"/>
              <a:t>elevului</a:t>
            </a:r>
            <a:r>
              <a:rPr lang="en-US" sz="1400" b="1" dirty="0"/>
              <a:t> major/minor </a:t>
            </a:r>
            <a:r>
              <a:rPr lang="en-US" sz="1400" b="1" dirty="0" err="1"/>
              <a:t>și</a:t>
            </a:r>
            <a:r>
              <a:rPr lang="en-US" sz="1400" b="1" dirty="0"/>
              <a:t> </a:t>
            </a:r>
            <a:r>
              <a:rPr lang="en-US" sz="1400" b="1" dirty="0" err="1"/>
              <a:t>informarea</a:t>
            </a:r>
            <a:r>
              <a:rPr lang="en-US" sz="1400" b="1" dirty="0"/>
              <a:t> </a:t>
            </a:r>
            <a:r>
              <a:rPr lang="en-US" sz="1400" b="1" dirty="0" err="1"/>
              <a:t>părinților</a:t>
            </a:r>
            <a:r>
              <a:rPr lang="en-US" sz="1400" b="1" dirty="0"/>
              <a:t>/</a:t>
            </a:r>
            <a:r>
              <a:rPr lang="en-US" sz="1400" b="1" dirty="0" err="1"/>
              <a:t>reprezentanților</a:t>
            </a:r>
            <a:r>
              <a:rPr lang="en-US" sz="1400" b="1" dirty="0"/>
              <a:t> </a:t>
            </a:r>
            <a:r>
              <a:rPr lang="en-US" sz="1400" b="1" dirty="0" err="1"/>
              <a:t>legali</a:t>
            </a:r>
            <a:r>
              <a:rPr lang="en-US" sz="1400" b="1" dirty="0"/>
              <a:t>, </a:t>
            </a:r>
            <a:r>
              <a:rPr lang="en-US" sz="1400" b="1" dirty="0" err="1"/>
              <a:t>în</a:t>
            </a:r>
            <a:r>
              <a:rPr lang="en-US" sz="1400" b="1" dirty="0"/>
              <a:t> </a:t>
            </a:r>
            <a:r>
              <a:rPr lang="en-US" sz="1400" b="1" dirty="0" err="1"/>
              <a:t>scris</a:t>
            </a:r>
            <a:r>
              <a:rPr lang="en-US" sz="1400" b="1" dirty="0"/>
              <a:t>, cu </a:t>
            </a:r>
            <a:r>
              <a:rPr lang="en-US" sz="1400" b="1" dirty="0" err="1"/>
              <a:t>privire</a:t>
            </a:r>
            <a:r>
              <a:rPr lang="en-US" sz="1400" b="1" dirty="0"/>
              <a:t> la </a:t>
            </a:r>
            <a:r>
              <a:rPr lang="en-US" sz="1400" b="1" dirty="0" err="1"/>
              <a:t>încălcarea</a:t>
            </a:r>
            <a:r>
              <a:rPr lang="en-US" sz="1400" b="1" dirty="0"/>
              <a:t> </a:t>
            </a:r>
            <a:r>
              <a:rPr lang="en-US" sz="1400" b="1" dirty="0" err="1"/>
              <a:t>regulamentelor</a:t>
            </a:r>
            <a:r>
              <a:rPr lang="en-US" sz="1400" b="1" dirty="0"/>
              <a:t> </a:t>
            </a:r>
            <a:r>
              <a:rPr lang="en-US" sz="1400" b="1" dirty="0" err="1"/>
              <a:t>în</a:t>
            </a:r>
            <a:r>
              <a:rPr lang="en-US" sz="1400" b="1" dirty="0"/>
              <a:t> </a:t>
            </a:r>
            <a:r>
              <a:rPr lang="en-US" sz="1400" b="1" dirty="0" err="1"/>
              <a:t>vigoare</a:t>
            </a:r>
            <a:r>
              <a:rPr lang="en-US" sz="1400" b="1" dirty="0"/>
              <a:t> </a:t>
            </a:r>
            <a:r>
              <a:rPr lang="en-US" sz="1400" b="1" dirty="0" err="1"/>
              <a:t>ori</a:t>
            </a:r>
            <a:r>
              <a:rPr lang="en-US" sz="1400" b="1" dirty="0"/>
              <a:t> a </a:t>
            </a:r>
            <a:r>
              <a:rPr lang="en-US" sz="1400" b="1" dirty="0" err="1"/>
              <a:t>normelor</a:t>
            </a:r>
            <a:r>
              <a:rPr lang="en-US" sz="1400" b="1" dirty="0"/>
              <a:t> de </a:t>
            </a:r>
            <a:r>
              <a:rPr lang="en-US" sz="1400" b="1" dirty="0" err="1"/>
              <a:t>comportament</a:t>
            </a:r>
            <a:r>
              <a:rPr lang="en-US" sz="1400" b="1" dirty="0"/>
              <a:t> </a:t>
            </a:r>
            <a:r>
              <a:rPr lang="en-US" sz="1400" b="1" dirty="0" err="1"/>
              <a:t>acceptate</a:t>
            </a:r>
            <a:r>
              <a:rPr lang="en-US" sz="1400" b="1" dirty="0"/>
              <a:t> </a:t>
            </a:r>
            <a:r>
              <a:rPr lang="en-US" sz="1400" b="1" dirty="0" err="1"/>
              <a:t>în</a:t>
            </a:r>
            <a:r>
              <a:rPr lang="en-US" sz="1400" b="1" dirty="0"/>
              <a:t> </a:t>
            </a:r>
            <a:r>
              <a:rPr lang="en-US" sz="1400" b="1" dirty="0" err="1"/>
              <a:t>formă</a:t>
            </a:r>
            <a:r>
              <a:rPr lang="en-US" sz="1400" b="1" dirty="0"/>
              <a:t> </a:t>
            </a:r>
            <a:r>
              <a:rPr lang="en-US" sz="1400" b="1" dirty="0" err="1"/>
              <a:t>continuată</a:t>
            </a:r>
            <a:r>
              <a:rPr lang="en-US" sz="1400" b="1" dirty="0"/>
              <a:t>, cu </a:t>
            </a:r>
            <a:r>
              <a:rPr lang="en-US" sz="1400" b="1" dirty="0" err="1"/>
              <a:t>menționarea</a:t>
            </a:r>
            <a:r>
              <a:rPr lang="en-US" sz="1400" b="1" dirty="0"/>
              <a:t> </a:t>
            </a:r>
            <a:r>
              <a:rPr lang="en-US" sz="1400" b="1" dirty="0" err="1"/>
              <a:t>faptelor</a:t>
            </a:r>
            <a:r>
              <a:rPr lang="en-US" sz="1400" b="1" dirty="0"/>
              <a:t> care au </a:t>
            </a:r>
            <a:r>
              <a:rPr lang="en-US" sz="1400" b="1" dirty="0" err="1"/>
              <a:t>determinat</a:t>
            </a:r>
            <a:r>
              <a:rPr lang="en-US" sz="1400" b="1" dirty="0"/>
              <a:t> </a:t>
            </a:r>
            <a:r>
              <a:rPr lang="en-US" sz="1400" b="1" dirty="0" err="1"/>
              <a:t>sancțiunea</a:t>
            </a:r>
            <a:r>
              <a:rPr lang="en-US" sz="1400" b="1" dirty="0"/>
              <a:t>. </a:t>
            </a:r>
            <a:endParaRPr lang="ro-RO" sz="1400" b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(</a:t>
            </a:r>
            <a:r>
              <a:rPr lang="en-US" sz="1400" dirty="0"/>
              <a:t>2) </a:t>
            </a:r>
            <a:r>
              <a:rPr lang="en-US" sz="1400" dirty="0" err="1"/>
              <a:t>Sancțiunea</a:t>
            </a:r>
            <a:r>
              <a:rPr lang="en-US" sz="1400" dirty="0"/>
              <a:t> </a:t>
            </a:r>
            <a:r>
              <a:rPr lang="en-US" sz="1400" dirty="0" err="1"/>
              <a:t>este</a:t>
            </a:r>
            <a:r>
              <a:rPr lang="en-US" sz="1400" dirty="0"/>
              <a:t> </a:t>
            </a:r>
            <a:r>
              <a:rPr lang="en-US" sz="1400" b="1" dirty="0" err="1"/>
              <a:t>propusă</a:t>
            </a:r>
            <a:r>
              <a:rPr lang="en-US" sz="1400" dirty="0"/>
              <a:t> de </a:t>
            </a:r>
            <a:r>
              <a:rPr lang="en-US" sz="1400" dirty="0" err="1"/>
              <a:t>profesorul</a:t>
            </a:r>
            <a:r>
              <a:rPr lang="en-US" sz="1400" dirty="0"/>
              <a:t> </a:t>
            </a:r>
            <a:r>
              <a:rPr lang="en-US" sz="1400" dirty="0" err="1"/>
              <a:t>pentru</a:t>
            </a:r>
            <a:r>
              <a:rPr lang="en-US" sz="1400" dirty="0"/>
              <a:t> </a:t>
            </a:r>
            <a:r>
              <a:rPr lang="en-US" sz="1400" dirty="0" err="1"/>
              <a:t>învățământul</a:t>
            </a:r>
            <a:r>
              <a:rPr lang="en-US" sz="1400" dirty="0"/>
              <a:t> </a:t>
            </a:r>
            <a:r>
              <a:rPr lang="en-US" sz="1400" dirty="0" err="1"/>
              <a:t>primar</a:t>
            </a:r>
            <a:r>
              <a:rPr lang="en-US" sz="1400" dirty="0"/>
              <a:t>/</a:t>
            </a:r>
            <a:r>
              <a:rPr lang="en-US" sz="1400" dirty="0" err="1"/>
              <a:t>profesorul</a:t>
            </a:r>
            <a:r>
              <a:rPr lang="en-US" sz="1400" dirty="0"/>
              <a:t> </a:t>
            </a:r>
            <a:r>
              <a:rPr lang="en-US" sz="1400" dirty="0" err="1"/>
              <a:t>diriginte</a:t>
            </a:r>
            <a:r>
              <a:rPr lang="en-US" sz="1400" dirty="0"/>
              <a:t>/</a:t>
            </a:r>
            <a:r>
              <a:rPr lang="en-US" sz="1400" dirty="0" err="1"/>
              <a:t>cadrul</a:t>
            </a:r>
            <a:r>
              <a:rPr lang="en-US" sz="1400" dirty="0"/>
              <a:t> didactic care a </a:t>
            </a:r>
            <a:r>
              <a:rPr lang="en-US" sz="1400" dirty="0" err="1"/>
              <a:t>observat</a:t>
            </a:r>
            <a:r>
              <a:rPr lang="en-US" sz="1400" dirty="0"/>
              <a:t> </a:t>
            </a:r>
            <a:r>
              <a:rPr lang="en-US" sz="1400" dirty="0" err="1"/>
              <a:t>faptele</a:t>
            </a:r>
            <a:r>
              <a:rPr lang="en-US" sz="1400" dirty="0"/>
              <a:t> </a:t>
            </a:r>
            <a:r>
              <a:rPr lang="en-US" sz="1400" dirty="0" err="1"/>
              <a:t>susceptibile</a:t>
            </a:r>
            <a:r>
              <a:rPr lang="en-US" sz="1400" dirty="0"/>
              <a:t> de </a:t>
            </a:r>
            <a:r>
              <a:rPr lang="en-US" sz="1400" dirty="0" err="1"/>
              <a:t>sancțiune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este</a:t>
            </a:r>
            <a:r>
              <a:rPr lang="en-US" sz="1400" dirty="0"/>
              <a:t> </a:t>
            </a:r>
            <a:r>
              <a:rPr lang="en-US" sz="1400" dirty="0" err="1"/>
              <a:t>analizată</a:t>
            </a:r>
            <a:r>
              <a:rPr lang="en-US" sz="1400" dirty="0"/>
              <a:t>, </a:t>
            </a:r>
            <a:r>
              <a:rPr lang="en-US" sz="1400" dirty="0" err="1"/>
              <a:t>aprobată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b="1" dirty="0" err="1"/>
              <a:t>aplicată</a:t>
            </a:r>
            <a:r>
              <a:rPr lang="en-US" sz="1400" b="1" dirty="0"/>
              <a:t> </a:t>
            </a:r>
            <a:r>
              <a:rPr lang="en-US" sz="1400" dirty="0"/>
              <a:t>de </a:t>
            </a:r>
            <a:r>
              <a:rPr lang="en-US" sz="1400" dirty="0" err="1"/>
              <a:t>către</a:t>
            </a:r>
            <a:r>
              <a:rPr lang="en-US" sz="1400" dirty="0"/>
              <a:t> </a:t>
            </a:r>
            <a:r>
              <a:rPr lang="en-US" sz="1400" dirty="0" err="1"/>
              <a:t>profesorul</a:t>
            </a:r>
            <a:r>
              <a:rPr lang="en-US" sz="1400" dirty="0"/>
              <a:t> </a:t>
            </a:r>
            <a:r>
              <a:rPr lang="en-US" sz="1400" dirty="0" err="1"/>
              <a:t>pentru</a:t>
            </a:r>
            <a:r>
              <a:rPr lang="en-US" sz="1400" dirty="0"/>
              <a:t> </a:t>
            </a:r>
            <a:r>
              <a:rPr lang="en-US" sz="1400" dirty="0" err="1"/>
              <a:t>învățământul</a:t>
            </a:r>
            <a:r>
              <a:rPr lang="en-US" sz="1400" dirty="0"/>
              <a:t> </a:t>
            </a:r>
            <a:r>
              <a:rPr lang="en-US" sz="1400" dirty="0" err="1"/>
              <a:t>primar</a:t>
            </a:r>
            <a:r>
              <a:rPr lang="en-US" sz="1400" dirty="0"/>
              <a:t>/</a:t>
            </a:r>
            <a:r>
              <a:rPr lang="en-US" sz="1400" dirty="0" err="1"/>
              <a:t>profesorul</a:t>
            </a:r>
            <a:r>
              <a:rPr lang="en-US" sz="1400" dirty="0"/>
              <a:t> </a:t>
            </a:r>
            <a:r>
              <a:rPr lang="en-US" sz="1400" dirty="0" err="1"/>
              <a:t>diriginte</a:t>
            </a:r>
            <a:r>
              <a:rPr lang="en-US" sz="1400" dirty="0"/>
              <a:t>. </a:t>
            </a:r>
            <a:endParaRPr lang="ro-RO" sz="1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(</a:t>
            </a:r>
            <a:r>
              <a:rPr lang="en-US" sz="1400" dirty="0">
                <a:solidFill>
                  <a:srgbClr val="FF0000"/>
                </a:solidFill>
              </a:rPr>
              <a:t>3) </a:t>
            </a:r>
            <a:r>
              <a:rPr lang="en-US" sz="1400" dirty="0" err="1">
                <a:solidFill>
                  <a:srgbClr val="FF0000"/>
                </a:solidFill>
              </a:rPr>
              <a:t>În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cazul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contestării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sancțiunii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aceasta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este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soluționată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consiliul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clasei</a:t>
            </a:r>
            <a:r>
              <a:rPr lang="en-US" sz="1400" dirty="0">
                <a:solidFill>
                  <a:srgbClr val="FF0000"/>
                </a:solidFill>
              </a:rPr>
              <a:t>. </a:t>
            </a:r>
            <a:endParaRPr lang="ro-RO" sz="14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(</a:t>
            </a:r>
            <a:r>
              <a:rPr lang="en-US" sz="1400" dirty="0"/>
              <a:t>4) </a:t>
            </a:r>
            <a:r>
              <a:rPr lang="en-US" sz="1400" dirty="0" err="1"/>
              <a:t>Sancțiunea</a:t>
            </a:r>
            <a:r>
              <a:rPr lang="en-US" sz="1400" dirty="0"/>
              <a:t> </a:t>
            </a:r>
            <a:r>
              <a:rPr lang="en-US" sz="1400" dirty="0" err="1"/>
              <a:t>este</a:t>
            </a:r>
            <a:r>
              <a:rPr lang="en-US" sz="1400" dirty="0"/>
              <a:t> </a:t>
            </a:r>
            <a:r>
              <a:rPr lang="en-US" sz="1400" dirty="0" err="1"/>
              <a:t>consemnată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catalog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procesul</a:t>
            </a:r>
            <a:r>
              <a:rPr lang="en-US" sz="1400" dirty="0"/>
              <a:t>-verbal </a:t>
            </a:r>
            <a:r>
              <a:rPr lang="en-US" sz="1400" dirty="0" err="1"/>
              <a:t>aferent</a:t>
            </a:r>
            <a:r>
              <a:rPr lang="en-US" sz="1400" dirty="0"/>
              <a:t> </a:t>
            </a:r>
            <a:r>
              <a:rPr lang="en-US" sz="1400" dirty="0" err="1"/>
              <a:t>sancțiunii</a:t>
            </a:r>
            <a:r>
              <a:rPr lang="en-US" sz="1400" dirty="0"/>
              <a:t> </a:t>
            </a:r>
            <a:r>
              <a:rPr lang="en-US" sz="1400" dirty="0" err="1"/>
              <a:t>este</a:t>
            </a:r>
            <a:r>
              <a:rPr lang="en-US" sz="1400" dirty="0"/>
              <a:t> </a:t>
            </a:r>
            <a:r>
              <a:rPr lang="en-US" sz="1400" dirty="0" err="1"/>
              <a:t>consemnat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registrul</a:t>
            </a:r>
            <a:r>
              <a:rPr lang="en-US" sz="1400" dirty="0"/>
              <a:t> de </a:t>
            </a:r>
            <a:r>
              <a:rPr lang="en-US" sz="1400" dirty="0" err="1"/>
              <a:t>proceseverbale</a:t>
            </a:r>
            <a:r>
              <a:rPr lang="en-US" sz="1400" dirty="0"/>
              <a:t> al </a:t>
            </a:r>
            <a:r>
              <a:rPr lang="en-US" sz="1400" dirty="0" err="1"/>
              <a:t>consiliului</a:t>
            </a:r>
            <a:r>
              <a:rPr lang="en-US" sz="1400" dirty="0"/>
              <a:t> </a:t>
            </a:r>
            <a:r>
              <a:rPr lang="en-US" sz="1400" dirty="0" err="1"/>
              <a:t>clasei</a:t>
            </a:r>
            <a:r>
              <a:rPr lang="en-US" sz="1400" dirty="0"/>
              <a:t>. </a:t>
            </a:r>
            <a:endParaRPr lang="ro-RO" sz="1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(</a:t>
            </a:r>
            <a:r>
              <a:rPr lang="en-US" sz="1400" dirty="0"/>
              <a:t>5) </a:t>
            </a:r>
            <a:r>
              <a:rPr lang="en-US" sz="1400" dirty="0" err="1"/>
              <a:t>Sancțiunea</a:t>
            </a:r>
            <a:r>
              <a:rPr lang="en-US" sz="1400" dirty="0"/>
              <a:t> </a:t>
            </a:r>
            <a:r>
              <a:rPr lang="en-US" sz="1400" dirty="0" err="1"/>
              <a:t>poate</a:t>
            </a:r>
            <a:r>
              <a:rPr lang="en-US" sz="1400" dirty="0"/>
              <a:t> fi </a:t>
            </a:r>
            <a:r>
              <a:rPr lang="en-US" sz="1400" dirty="0" err="1"/>
              <a:t>însoțită</a:t>
            </a:r>
            <a:r>
              <a:rPr lang="en-US" sz="1400" dirty="0"/>
              <a:t> de </a:t>
            </a:r>
            <a:r>
              <a:rPr lang="en-US" sz="1400" dirty="0" err="1"/>
              <a:t>scăderea</a:t>
            </a:r>
            <a:r>
              <a:rPr lang="en-US" sz="1400" dirty="0"/>
              <a:t> </a:t>
            </a:r>
            <a:r>
              <a:rPr lang="en-US" sz="1400" dirty="0" err="1"/>
              <a:t>notei</a:t>
            </a:r>
            <a:r>
              <a:rPr lang="en-US" sz="1400" dirty="0"/>
              <a:t> la </a:t>
            </a:r>
            <a:r>
              <a:rPr lang="en-US" sz="1400" dirty="0" err="1"/>
              <a:t>purtare</a:t>
            </a:r>
            <a:r>
              <a:rPr lang="en-US" sz="1400" dirty="0"/>
              <a:t>, </a:t>
            </a:r>
            <a:r>
              <a:rPr lang="en-US" sz="1400" dirty="0" err="1"/>
              <a:t>respectiv</a:t>
            </a:r>
            <a:r>
              <a:rPr lang="en-US" sz="1400" dirty="0"/>
              <a:t> de </a:t>
            </a:r>
            <a:r>
              <a:rPr lang="en-US" sz="1400" dirty="0" err="1"/>
              <a:t>diminuarea</a:t>
            </a:r>
            <a:r>
              <a:rPr lang="en-US" sz="1400" dirty="0"/>
              <a:t> </a:t>
            </a:r>
            <a:r>
              <a:rPr lang="en-US" sz="1400" dirty="0" err="1"/>
              <a:t>calificativului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învățământul</a:t>
            </a:r>
            <a:r>
              <a:rPr lang="en-US" sz="1400" dirty="0"/>
              <a:t> </a:t>
            </a:r>
            <a:r>
              <a:rPr lang="en-US" sz="1400" dirty="0" err="1"/>
              <a:t>primar</a:t>
            </a:r>
            <a:r>
              <a:rPr lang="en-US" sz="1400" dirty="0" smtClean="0"/>
              <a:t>.</a:t>
            </a:r>
            <a:endParaRPr lang="ro-RO" sz="1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solidFill>
                  <a:srgbClr val="FF0000"/>
                </a:solidFill>
              </a:rPr>
              <a:t>(</a:t>
            </a:r>
            <a:r>
              <a:rPr lang="en-US" sz="1400" dirty="0">
                <a:solidFill>
                  <a:srgbClr val="FF0000"/>
                </a:solidFill>
              </a:rPr>
              <a:t>6) </a:t>
            </a:r>
            <a:r>
              <a:rPr lang="en-US" sz="1400" dirty="0" err="1">
                <a:solidFill>
                  <a:srgbClr val="FF0000"/>
                </a:solidFill>
              </a:rPr>
              <a:t>Documentul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conținând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mustrarea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scrisă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este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înmânat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elevului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sau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părintelui</a:t>
            </a:r>
            <a:r>
              <a:rPr lang="en-US" sz="1400" dirty="0">
                <a:solidFill>
                  <a:srgbClr val="FF0000"/>
                </a:solidFill>
              </a:rPr>
              <a:t>/</a:t>
            </a:r>
            <a:r>
              <a:rPr lang="en-US" sz="1400" dirty="0" err="1">
                <a:solidFill>
                  <a:srgbClr val="FF0000"/>
                </a:solidFill>
              </a:rPr>
              <a:t>reprezentantului</a:t>
            </a:r>
            <a:r>
              <a:rPr lang="en-US" sz="1400" dirty="0">
                <a:solidFill>
                  <a:srgbClr val="FF0000"/>
                </a:solidFill>
              </a:rPr>
              <a:t> legal, </a:t>
            </a:r>
            <a:r>
              <a:rPr lang="en-US" sz="1400" dirty="0" err="1">
                <a:solidFill>
                  <a:srgbClr val="FF0000"/>
                </a:solidFill>
              </a:rPr>
              <a:t>pentru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elevii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minori</a:t>
            </a:r>
            <a:r>
              <a:rPr lang="en-US" sz="1400" dirty="0">
                <a:solidFill>
                  <a:srgbClr val="FF0000"/>
                </a:solidFill>
              </a:rPr>
              <a:t>, personal </a:t>
            </a:r>
            <a:r>
              <a:rPr lang="en-US" sz="1400" dirty="0" err="1">
                <a:solidFill>
                  <a:srgbClr val="FF0000"/>
                </a:solidFill>
              </a:rPr>
              <a:t>sau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în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situația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în</a:t>
            </a:r>
            <a:r>
              <a:rPr lang="en-US" sz="1400" dirty="0">
                <a:solidFill>
                  <a:srgbClr val="FF0000"/>
                </a:solidFill>
              </a:rPr>
              <a:t> care </a:t>
            </a:r>
            <a:r>
              <a:rPr lang="en-US" sz="1400" dirty="0" err="1">
                <a:solidFill>
                  <a:srgbClr val="FF0000"/>
                </a:solidFill>
              </a:rPr>
              <a:t>acest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lucru</a:t>
            </a:r>
            <a:r>
              <a:rPr lang="en-US" sz="1400" dirty="0">
                <a:solidFill>
                  <a:srgbClr val="FF0000"/>
                </a:solidFill>
              </a:rPr>
              <a:t> nu </a:t>
            </a:r>
            <a:r>
              <a:rPr lang="en-US" sz="1400" dirty="0" err="1">
                <a:solidFill>
                  <a:srgbClr val="FF0000"/>
                </a:solidFill>
              </a:rPr>
              <a:t>este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posibil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este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trimis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prin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poștă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sau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pe</a:t>
            </a:r>
            <a:r>
              <a:rPr lang="en-US" sz="1400" dirty="0">
                <a:solidFill>
                  <a:srgbClr val="FF0000"/>
                </a:solidFill>
              </a:rPr>
              <a:t> e-mail, cu </a:t>
            </a:r>
            <a:r>
              <a:rPr lang="en-US" sz="1400" dirty="0" err="1">
                <a:solidFill>
                  <a:srgbClr val="FF0000"/>
                </a:solidFill>
              </a:rPr>
              <a:t>confirmare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primire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în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termen</a:t>
            </a:r>
            <a:r>
              <a:rPr lang="en-US" sz="1400" dirty="0">
                <a:solidFill>
                  <a:srgbClr val="FF0000"/>
                </a:solidFill>
              </a:rPr>
              <a:t> de 5 </a:t>
            </a:r>
            <a:r>
              <a:rPr lang="en-US" sz="1400" dirty="0" err="1">
                <a:solidFill>
                  <a:srgbClr val="FF0000"/>
                </a:solidFill>
              </a:rPr>
              <a:t>zile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lucrătoare</a:t>
            </a:r>
            <a:endParaRPr lang="ro-RO" sz="14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o-RO" sz="1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Art</a:t>
            </a:r>
            <a:r>
              <a:rPr lang="en-US" sz="1400" dirty="0"/>
              <a:t>. 20. — (1) </a:t>
            </a:r>
            <a:r>
              <a:rPr lang="en-US" sz="1400" b="1" dirty="0" err="1"/>
              <a:t>Retragerea</a:t>
            </a:r>
            <a:r>
              <a:rPr lang="en-US" sz="1400" b="1" dirty="0"/>
              <a:t> </a:t>
            </a:r>
            <a:r>
              <a:rPr lang="en-US" sz="1400" b="1" dirty="0" err="1"/>
              <a:t>temporară</a:t>
            </a:r>
            <a:r>
              <a:rPr lang="en-US" sz="1400" b="1" dirty="0"/>
              <a:t> </a:t>
            </a:r>
            <a:r>
              <a:rPr lang="en-US" sz="1400" b="1" dirty="0" err="1"/>
              <a:t>sau</a:t>
            </a:r>
            <a:r>
              <a:rPr lang="en-US" sz="1400" b="1" dirty="0"/>
              <a:t> </a:t>
            </a:r>
            <a:r>
              <a:rPr lang="en-US" sz="1400" b="1" dirty="0" err="1"/>
              <a:t>definitivă</a:t>
            </a:r>
            <a:r>
              <a:rPr lang="en-US" sz="1400" b="1" dirty="0"/>
              <a:t> a </a:t>
            </a:r>
            <a:r>
              <a:rPr lang="en-US" sz="1400" b="1" dirty="0" err="1"/>
              <a:t>bursei</a:t>
            </a:r>
            <a:r>
              <a:rPr lang="en-US" sz="1400" b="1" dirty="0"/>
              <a:t> se </a:t>
            </a:r>
            <a:r>
              <a:rPr lang="en-US" sz="1400" b="1" dirty="0" err="1"/>
              <a:t>aplică</a:t>
            </a:r>
            <a:r>
              <a:rPr lang="en-US" sz="1400" b="1" dirty="0"/>
              <a:t> </a:t>
            </a:r>
            <a:r>
              <a:rPr lang="en-US" sz="1400" b="1" dirty="0" err="1"/>
              <a:t>elevilor</a:t>
            </a:r>
            <a:r>
              <a:rPr lang="en-US" sz="1400" b="1" dirty="0"/>
              <a:t> </a:t>
            </a:r>
            <a:r>
              <a:rPr lang="en-US" sz="1400" b="1" dirty="0" err="1"/>
              <a:t>pentru</a:t>
            </a:r>
            <a:r>
              <a:rPr lang="en-US" sz="1400" b="1" dirty="0"/>
              <a:t> </a:t>
            </a:r>
            <a:r>
              <a:rPr lang="en-US" sz="1400" b="1" dirty="0" err="1"/>
              <a:t>încălcarea</a:t>
            </a:r>
            <a:r>
              <a:rPr lang="en-US" sz="1400" b="1" dirty="0"/>
              <a:t> </a:t>
            </a:r>
            <a:r>
              <a:rPr lang="en-US" sz="1400" b="1" dirty="0" err="1"/>
              <a:t>regulamentelor</a:t>
            </a:r>
            <a:r>
              <a:rPr lang="en-US" sz="1400" b="1" dirty="0"/>
              <a:t> </a:t>
            </a:r>
            <a:r>
              <a:rPr lang="en-US" sz="1400" b="1" dirty="0" err="1"/>
              <a:t>în</a:t>
            </a:r>
            <a:r>
              <a:rPr lang="en-US" sz="1400" b="1" dirty="0"/>
              <a:t> </a:t>
            </a:r>
            <a:r>
              <a:rPr lang="en-US" sz="1400" b="1" dirty="0" err="1"/>
              <a:t>vigoare</a:t>
            </a:r>
            <a:r>
              <a:rPr lang="en-US" sz="1400" b="1" dirty="0"/>
              <a:t> </a:t>
            </a:r>
            <a:r>
              <a:rPr lang="en-US" sz="1400" b="1" dirty="0" err="1"/>
              <a:t>sau</a:t>
            </a:r>
            <a:r>
              <a:rPr lang="en-US" sz="1400" b="1" dirty="0"/>
              <a:t> a </a:t>
            </a:r>
            <a:r>
              <a:rPr lang="en-US" sz="1400" b="1" dirty="0" err="1"/>
              <a:t>normelor</a:t>
            </a:r>
            <a:r>
              <a:rPr lang="en-US" sz="1400" b="1" dirty="0"/>
              <a:t> de </a:t>
            </a:r>
            <a:r>
              <a:rPr lang="en-US" sz="1400" b="1" dirty="0" err="1"/>
              <a:t>comportament</a:t>
            </a:r>
            <a:r>
              <a:rPr lang="en-US" sz="1400" b="1" dirty="0"/>
              <a:t> </a:t>
            </a:r>
            <a:r>
              <a:rPr lang="en-US" sz="1400" b="1" dirty="0" err="1"/>
              <a:t>acceptate</a:t>
            </a:r>
            <a:r>
              <a:rPr lang="en-US" sz="1400" b="1" dirty="0"/>
              <a:t>, </a:t>
            </a:r>
            <a:r>
              <a:rPr lang="en-US" sz="1400" b="1" dirty="0" err="1"/>
              <a:t>coroborată</a:t>
            </a:r>
            <a:r>
              <a:rPr lang="en-US" sz="1400" b="1" dirty="0"/>
              <a:t> cu </a:t>
            </a:r>
            <a:r>
              <a:rPr lang="en-US" sz="1400" b="1" dirty="0" err="1"/>
              <a:t>comiterea</a:t>
            </a:r>
            <a:r>
              <a:rPr lang="en-US" sz="1400" b="1" dirty="0"/>
              <a:t> </a:t>
            </a:r>
            <a:r>
              <a:rPr lang="en-US" sz="1400" b="1" dirty="0" err="1"/>
              <a:t>unor</a:t>
            </a:r>
            <a:r>
              <a:rPr lang="en-US" sz="1400" b="1" dirty="0"/>
              <a:t> </a:t>
            </a:r>
            <a:r>
              <a:rPr lang="en-US" sz="1400" b="1" dirty="0" err="1"/>
              <a:t>fapte</a:t>
            </a:r>
            <a:r>
              <a:rPr lang="en-US" sz="1400" b="1" dirty="0"/>
              <a:t> </a:t>
            </a:r>
            <a:r>
              <a:rPr lang="en-US" sz="1400" b="1" dirty="0" err="1"/>
              <a:t>ușoare</a:t>
            </a:r>
            <a:r>
              <a:rPr lang="en-US" sz="1400" b="1" dirty="0"/>
              <a:t> de </a:t>
            </a:r>
            <a:r>
              <a:rPr lang="en-US" sz="1400" b="1" dirty="0" err="1"/>
              <a:t>violență</a:t>
            </a:r>
            <a:r>
              <a:rPr lang="en-US" sz="1400" b="1" dirty="0"/>
              <a:t>, </a:t>
            </a:r>
            <a:r>
              <a:rPr lang="en-US" sz="1400" b="1" dirty="0" err="1"/>
              <a:t>în</a:t>
            </a:r>
            <a:r>
              <a:rPr lang="en-US" sz="1400" b="1" dirty="0"/>
              <a:t> mod </a:t>
            </a:r>
            <a:r>
              <a:rPr lang="en-US" sz="1400" b="1" dirty="0" err="1"/>
              <a:t>repetat</a:t>
            </a:r>
            <a:r>
              <a:rPr lang="en-US" sz="1400" dirty="0"/>
              <a:t>. </a:t>
            </a:r>
            <a:endParaRPr lang="ro-RO" sz="1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(</a:t>
            </a:r>
            <a:r>
              <a:rPr lang="en-US" sz="1400" dirty="0"/>
              <a:t>2) </a:t>
            </a:r>
            <a:r>
              <a:rPr lang="en-US" sz="1400" dirty="0" err="1"/>
              <a:t>Abaterea</a:t>
            </a:r>
            <a:r>
              <a:rPr lang="en-US" sz="1400" dirty="0"/>
              <a:t> </a:t>
            </a:r>
            <a:r>
              <a:rPr lang="en-US" sz="1400" b="1" dirty="0" err="1"/>
              <a:t>este</a:t>
            </a:r>
            <a:r>
              <a:rPr lang="en-US" sz="1400" b="1" dirty="0"/>
              <a:t> </a:t>
            </a:r>
            <a:r>
              <a:rPr lang="en-US" sz="1400" b="1" dirty="0" err="1"/>
              <a:t>cercetată</a:t>
            </a:r>
            <a:r>
              <a:rPr lang="en-US" sz="1400" b="1" dirty="0"/>
              <a:t> </a:t>
            </a:r>
            <a:r>
              <a:rPr lang="en-US" sz="1400" dirty="0"/>
              <a:t>la </a:t>
            </a:r>
            <a:r>
              <a:rPr lang="en-US" sz="1400" dirty="0" err="1"/>
              <a:t>nivelul</a:t>
            </a:r>
            <a:r>
              <a:rPr lang="en-US" sz="1400" dirty="0"/>
              <a:t> </a:t>
            </a:r>
            <a:r>
              <a:rPr lang="en-US" sz="1400" dirty="0" err="1"/>
              <a:t>clasei</a:t>
            </a:r>
            <a:r>
              <a:rPr lang="en-US" sz="1400" dirty="0"/>
              <a:t>, de </a:t>
            </a:r>
            <a:r>
              <a:rPr lang="en-US" sz="1400" dirty="0" err="1"/>
              <a:t>către</a:t>
            </a:r>
            <a:r>
              <a:rPr lang="en-US" sz="1400" dirty="0"/>
              <a:t> </a:t>
            </a:r>
            <a:r>
              <a:rPr lang="en-US" sz="1400" dirty="0" err="1"/>
              <a:t>consiliul</a:t>
            </a:r>
            <a:r>
              <a:rPr lang="en-US" sz="1400" dirty="0"/>
              <a:t> </a:t>
            </a:r>
            <a:r>
              <a:rPr lang="en-US" sz="1400" dirty="0" err="1"/>
              <a:t>clasei</a:t>
            </a:r>
            <a:r>
              <a:rPr lang="en-US" sz="1400" dirty="0"/>
              <a:t>, care </a:t>
            </a:r>
            <a:r>
              <a:rPr lang="en-US" sz="1400" dirty="0" err="1"/>
              <a:t>propune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sancțiunea</a:t>
            </a:r>
            <a:r>
              <a:rPr lang="en-US" sz="1400" dirty="0"/>
              <a:t>. </a:t>
            </a:r>
            <a:endParaRPr lang="ro-RO" sz="1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(3) </a:t>
            </a:r>
            <a:r>
              <a:rPr lang="en-US" sz="1400" dirty="0" err="1"/>
              <a:t>Sancțiunea</a:t>
            </a:r>
            <a:r>
              <a:rPr lang="en-US" sz="1400" dirty="0"/>
              <a:t> </a:t>
            </a:r>
            <a:r>
              <a:rPr lang="en-US" sz="1400" b="1" dirty="0" err="1"/>
              <a:t>este</a:t>
            </a:r>
            <a:r>
              <a:rPr lang="en-US" sz="1400" b="1" dirty="0"/>
              <a:t> </a:t>
            </a:r>
            <a:r>
              <a:rPr lang="en-US" sz="1400" b="1" dirty="0" err="1"/>
              <a:t>aprobată</a:t>
            </a:r>
            <a:r>
              <a:rPr lang="en-US" sz="1400" b="1" dirty="0"/>
              <a:t> </a:t>
            </a:r>
            <a:r>
              <a:rPr lang="en-US" sz="1400" dirty="0"/>
              <a:t>de </a:t>
            </a:r>
            <a:r>
              <a:rPr lang="en-US" sz="1400" dirty="0" err="1"/>
              <a:t>consiliul</a:t>
            </a:r>
            <a:r>
              <a:rPr lang="en-US" sz="1400" dirty="0"/>
              <a:t> </a:t>
            </a:r>
            <a:r>
              <a:rPr lang="en-US" sz="1400" dirty="0" err="1"/>
              <a:t>profesoral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aplicată</a:t>
            </a:r>
            <a:r>
              <a:rPr lang="en-US" sz="1400" dirty="0"/>
              <a:t> de </a:t>
            </a:r>
            <a:r>
              <a:rPr lang="en-US" sz="1400" dirty="0" err="1"/>
              <a:t>profesorul</a:t>
            </a:r>
            <a:r>
              <a:rPr lang="en-US" sz="1400" dirty="0"/>
              <a:t> </a:t>
            </a:r>
            <a:r>
              <a:rPr lang="en-US" sz="1400" dirty="0" err="1"/>
              <a:t>diriginte</a:t>
            </a:r>
            <a:r>
              <a:rPr lang="en-US" sz="1400" dirty="0"/>
              <a:t>/</a:t>
            </a:r>
            <a:r>
              <a:rPr lang="en-US" sz="1400" dirty="0" err="1"/>
              <a:t>profesorul</a:t>
            </a:r>
            <a:r>
              <a:rPr lang="en-US" sz="1400" dirty="0"/>
              <a:t> </a:t>
            </a:r>
            <a:r>
              <a:rPr lang="en-US" sz="1400" dirty="0" err="1"/>
              <a:t>pentru</a:t>
            </a:r>
            <a:r>
              <a:rPr lang="en-US" sz="1400" dirty="0"/>
              <a:t> </a:t>
            </a:r>
            <a:r>
              <a:rPr lang="en-US" sz="1400" dirty="0" err="1"/>
              <a:t>învățământul</a:t>
            </a:r>
            <a:r>
              <a:rPr lang="en-US" sz="1400" dirty="0"/>
              <a:t> </a:t>
            </a:r>
            <a:r>
              <a:rPr lang="en-US" sz="1400" dirty="0" err="1"/>
              <a:t>primar</a:t>
            </a:r>
            <a:r>
              <a:rPr lang="en-US" sz="1400" dirty="0"/>
              <a:t>. </a:t>
            </a:r>
            <a:endParaRPr lang="ro-RO" sz="1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(4</a:t>
            </a:r>
            <a:r>
              <a:rPr lang="en-US" sz="1400" dirty="0">
                <a:solidFill>
                  <a:srgbClr val="FF0000"/>
                </a:solidFill>
              </a:rPr>
              <a:t>) </a:t>
            </a:r>
            <a:r>
              <a:rPr lang="en-US" sz="1400" dirty="0" err="1">
                <a:solidFill>
                  <a:srgbClr val="FF0000"/>
                </a:solidFill>
              </a:rPr>
              <a:t>În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cazul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contestării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sancțiunii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aceasta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este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soluționată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consiliul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administrație</a:t>
            </a:r>
            <a:r>
              <a:rPr lang="en-US" sz="1400" dirty="0">
                <a:solidFill>
                  <a:srgbClr val="FF0000"/>
                </a:solidFill>
              </a:rPr>
              <a:t> al </a:t>
            </a:r>
            <a:r>
              <a:rPr lang="en-US" sz="1400" dirty="0" err="1">
                <a:solidFill>
                  <a:srgbClr val="FF0000"/>
                </a:solidFill>
              </a:rPr>
              <a:t>unității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învățământ</a:t>
            </a:r>
            <a:r>
              <a:rPr lang="en-US" sz="1400" dirty="0">
                <a:solidFill>
                  <a:srgbClr val="FF0000"/>
                </a:solidFill>
              </a:rPr>
              <a:t>. </a:t>
            </a:r>
            <a:endParaRPr lang="ro-RO" sz="1400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(5) </a:t>
            </a:r>
            <a:r>
              <a:rPr lang="en-US" sz="1400" dirty="0" err="1"/>
              <a:t>Sancțiunea</a:t>
            </a:r>
            <a:r>
              <a:rPr lang="en-US" sz="1400" dirty="0"/>
              <a:t> </a:t>
            </a:r>
            <a:r>
              <a:rPr lang="en-US" sz="1400" dirty="0" err="1"/>
              <a:t>este</a:t>
            </a:r>
            <a:r>
              <a:rPr lang="en-US" sz="1400" dirty="0"/>
              <a:t> </a:t>
            </a:r>
            <a:r>
              <a:rPr lang="en-US" sz="1400" dirty="0" err="1"/>
              <a:t>consemnată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catalog, </a:t>
            </a:r>
            <a:r>
              <a:rPr lang="en-US" sz="1400" dirty="0" err="1"/>
              <a:t>iar</a:t>
            </a:r>
            <a:r>
              <a:rPr lang="en-US" sz="1400" dirty="0"/>
              <a:t> </a:t>
            </a:r>
            <a:r>
              <a:rPr lang="en-US" sz="1400" dirty="0" err="1" smtClean="0"/>
              <a:t>procesul</a:t>
            </a:r>
            <a:r>
              <a:rPr lang="ro-RO" sz="1400" dirty="0" smtClean="0"/>
              <a:t> </a:t>
            </a:r>
            <a:r>
              <a:rPr lang="en-US" sz="1400" dirty="0" smtClean="0"/>
              <a:t>verbal </a:t>
            </a:r>
            <a:r>
              <a:rPr lang="en-US" sz="1400" dirty="0" err="1"/>
              <a:t>aferent</a:t>
            </a:r>
            <a:r>
              <a:rPr lang="en-US" sz="1400" dirty="0"/>
              <a:t> </a:t>
            </a:r>
            <a:r>
              <a:rPr lang="en-US" sz="1400" dirty="0" err="1"/>
              <a:t>sancțiunii</a:t>
            </a:r>
            <a:r>
              <a:rPr lang="en-US" sz="1400" dirty="0"/>
              <a:t> </a:t>
            </a:r>
            <a:r>
              <a:rPr lang="en-US" sz="1400" dirty="0" err="1"/>
              <a:t>este</a:t>
            </a:r>
            <a:r>
              <a:rPr lang="en-US" sz="1400" dirty="0"/>
              <a:t> </a:t>
            </a:r>
            <a:r>
              <a:rPr lang="en-US" sz="1400" dirty="0" err="1"/>
              <a:t>consemnat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registrul</a:t>
            </a:r>
            <a:r>
              <a:rPr lang="en-US" sz="1400" dirty="0"/>
              <a:t> de </a:t>
            </a:r>
            <a:r>
              <a:rPr lang="en-US" sz="1400" dirty="0" err="1" smtClean="0"/>
              <a:t>procese</a:t>
            </a:r>
            <a:r>
              <a:rPr lang="ro-RO" sz="1400" dirty="0" smtClean="0"/>
              <a:t> </a:t>
            </a:r>
            <a:r>
              <a:rPr lang="en-US" sz="1400" dirty="0" err="1" smtClean="0"/>
              <a:t>verbale</a:t>
            </a:r>
            <a:r>
              <a:rPr lang="en-US" sz="1400" dirty="0" smtClean="0"/>
              <a:t> </a:t>
            </a:r>
            <a:r>
              <a:rPr lang="en-US" sz="1400" dirty="0"/>
              <a:t>al </a:t>
            </a:r>
            <a:r>
              <a:rPr lang="en-US" sz="1400" dirty="0" err="1"/>
              <a:t>consiliului</a:t>
            </a:r>
            <a:r>
              <a:rPr lang="en-US" sz="1400" dirty="0"/>
              <a:t> </a:t>
            </a:r>
            <a:r>
              <a:rPr lang="en-US" sz="1400" dirty="0" err="1"/>
              <a:t>clasei</a:t>
            </a:r>
            <a:r>
              <a:rPr lang="en-US" sz="1400" dirty="0"/>
              <a:t>. </a:t>
            </a:r>
            <a:endParaRPr lang="ro-RO" sz="1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(6) </a:t>
            </a:r>
            <a:r>
              <a:rPr lang="en-US" sz="1400" dirty="0" err="1"/>
              <a:t>Sancțiunea</a:t>
            </a:r>
            <a:r>
              <a:rPr lang="en-US" sz="1400" dirty="0"/>
              <a:t> </a:t>
            </a:r>
            <a:r>
              <a:rPr lang="en-US" sz="1400" dirty="0" err="1"/>
              <a:t>poate</a:t>
            </a:r>
            <a:r>
              <a:rPr lang="en-US" sz="1400" dirty="0"/>
              <a:t> fi </a:t>
            </a:r>
            <a:r>
              <a:rPr lang="en-US" sz="1400" dirty="0" err="1"/>
              <a:t>însoțită</a:t>
            </a:r>
            <a:r>
              <a:rPr lang="en-US" sz="1400" dirty="0"/>
              <a:t> de </a:t>
            </a:r>
            <a:r>
              <a:rPr lang="en-US" sz="1400" dirty="0" err="1"/>
              <a:t>scăderea</a:t>
            </a:r>
            <a:r>
              <a:rPr lang="en-US" sz="1400" dirty="0"/>
              <a:t> </a:t>
            </a:r>
            <a:r>
              <a:rPr lang="en-US" sz="1400" dirty="0" err="1"/>
              <a:t>notei</a:t>
            </a:r>
            <a:r>
              <a:rPr lang="en-US" sz="1400" dirty="0"/>
              <a:t> la </a:t>
            </a:r>
            <a:r>
              <a:rPr lang="en-US" sz="1400" dirty="0" err="1"/>
              <a:t>purtare</a:t>
            </a:r>
            <a:r>
              <a:rPr lang="en-US" sz="1400" dirty="0"/>
              <a:t>, </a:t>
            </a:r>
            <a:r>
              <a:rPr lang="en-US" sz="1400" dirty="0" err="1"/>
              <a:t>respectiv</a:t>
            </a:r>
            <a:r>
              <a:rPr lang="en-US" sz="1400" dirty="0"/>
              <a:t> de </a:t>
            </a:r>
            <a:r>
              <a:rPr lang="en-US" sz="1400" dirty="0" err="1"/>
              <a:t>diminuarea</a:t>
            </a:r>
            <a:r>
              <a:rPr lang="en-US" sz="1400" dirty="0"/>
              <a:t> </a:t>
            </a:r>
            <a:r>
              <a:rPr lang="en-US" sz="1400" dirty="0" err="1"/>
              <a:t>calificativului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învățământul</a:t>
            </a:r>
            <a:r>
              <a:rPr lang="en-US" sz="1400" dirty="0"/>
              <a:t> </a:t>
            </a:r>
            <a:r>
              <a:rPr lang="en-US" sz="1400" dirty="0" err="1"/>
              <a:t>primar</a:t>
            </a:r>
            <a:r>
              <a:rPr lang="en-US" sz="1400" dirty="0"/>
              <a:t>. </a:t>
            </a:r>
            <a:endParaRPr lang="ro-RO" sz="1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(7) </a:t>
            </a:r>
            <a:r>
              <a:rPr lang="en-US" sz="1400" dirty="0" err="1">
                <a:solidFill>
                  <a:srgbClr val="FF0000"/>
                </a:solidFill>
              </a:rPr>
              <a:t>Documentul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referitor</a:t>
            </a:r>
            <a:r>
              <a:rPr lang="en-US" sz="1400" dirty="0">
                <a:solidFill>
                  <a:srgbClr val="FF0000"/>
                </a:solidFill>
              </a:rPr>
              <a:t> la </a:t>
            </a:r>
            <a:r>
              <a:rPr lang="en-US" sz="1400" dirty="0" err="1">
                <a:solidFill>
                  <a:srgbClr val="FF0000"/>
                </a:solidFill>
              </a:rPr>
              <a:t>retragerea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temporară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sau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definitivă</a:t>
            </a:r>
            <a:r>
              <a:rPr lang="en-US" sz="1400" dirty="0">
                <a:solidFill>
                  <a:srgbClr val="FF0000"/>
                </a:solidFill>
              </a:rPr>
              <a:t> a </a:t>
            </a:r>
            <a:r>
              <a:rPr lang="en-US" sz="1400" dirty="0" err="1">
                <a:solidFill>
                  <a:srgbClr val="FF0000"/>
                </a:solidFill>
              </a:rPr>
              <a:t>bursei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este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înmânat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elevului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sau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părintelui</a:t>
            </a:r>
            <a:r>
              <a:rPr lang="en-US" sz="1400" dirty="0">
                <a:solidFill>
                  <a:srgbClr val="FF0000"/>
                </a:solidFill>
              </a:rPr>
              <a:t>/ </a:t>
            </a:r>
            <a:r>
              <a:rPr lang="en-US" sz="1400" dirty="0" err="1">
                <a:solidFill>
                  <a:srgbClr val="FF0000"/>
                </a:solidFill>
              </a:rPr>
              <a:t>reprezentantului</a:t>
            </a:r>
            <a:r>
              <a:rPr lang="en-US" sz="1400" dirty="0">
                <a:solidFill>
                  <a:srgbClr val="FF0000"/>
                </a:solidFill>
              </a:rPr>
              <a:t> legal, </a:t>
            </a:r>
            <a:r>
              <a:rPr lang="en-US" sz="1400" dirty="0" err="1">
                <a:solidFill>
                  <a:srgbClr val="FF0000"/>
                </a:solidFill>
              </a:rPr>
              <a:t>pentru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elevii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minori</a:t>
            </a:r>
            <a:r>
              <a:rPr lang="en-US" sz="1400" dirty="0">
                <a:solidFill>
                  <a:srgbClr val="FF0000"/>
                </a:solidFill>
              </a:rPr>
              <a:t>, personal, sub </a:t>
            </a:r>
            <a:r>
              <a:rPr lang="en-US" sz="1400" dirty="0" err="1">
                <a:solidFill>
                  <a:srgbClr val="FF0000"/>
                </a:solidFill>
              </a:rPr>
              <a:t>semnătură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sau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în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situația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în</a:t>
            </a:r>
            <a:r>
              <a:rPr lang="en-US" sz="1400" dirty="0">
                <a:solidFill>
                  <a:srgbClr val="FF0000"/>
                </a:solidFill>
              </a:rPr>
              <a:t> care </a:t>
            </a:r>
            <a:r>
              <a:rPr lang="en-US" sz="1400" dirty="0" err="1">
                <a:solidFill>
                  <a:srgbClr val="FF0000"/>
                </a:solidFill>
              </a:rPr>
              <a:t>acest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lucru</a:t>
            </a:r>
            <a:r>
              <a:rPr lang="en-US" sz="1400" dirty="0">
                <a:solidFill>
                  <a:srgbClr val="FF0000"/>
                </a:solidFill>
              </a:rPr>
              <a:t> nu </a:t>
            </a:r>
            <a:r>
              <a:rPr lang="en-US" sz="1400" dirty="0" err="1">
                <a:solidFill>
                  <a:srgbClr val="FF0000"/>
                </a:solidFill>
              </a:rPr>
              <a:t>este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posibil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este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trimis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prin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poștă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sau</a:t>
            </a:r>
            <a:r>
              <a:rPr lang="en-US" sz="1400" dirty="0">
                <a:solidFill>
                  <a:srgbClr val="FF0000"/>
                </a:solidFill>
              </a:rPr>
              <a:t> e-mail, cu </a:t>
            </a:r>
            <a:r>
              <a:rPr lang="en-US" sz="1400" dirty="0" err="1">
                <a:solidFill>
                  <a:srgbClr val="FF0000"/>
                </a:solidFill>
              </a:rPr>
              <a:t>confirmare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primire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în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termen</a:t>
            </a:r>
            <a:r>
              <a:rPr lang="en-US" sz="1400" dirty="0">
                <a:solidFill>
                  <a:srgbClr val="FF0000"/>
                </a:solidFill>
              </a:rPr>
              <a:t> de 5 </a:t>
            </a:r>
            <a:r>
              <a:rPr lang="en-US" sz="1400" dirty="0" err="1">
                <a:solidFill>
                  <a:srgbClr val="FF0000"/>
                </a:solidFill>
              </a:rPr>
              <a:t>zile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lucrătoare</a:t>
            </a:r>
            <a:r>
              <a:rPr lang="en-US" sz="1400" dirty="0">
                <a:solidFill>
                  <a:srgbClr val="FF0000"/>
                </a:solidFill>
              </a:rPr>
              <a:t>. </a:t>
            </a:r>
            <a:endParaRPr lang="ro-RO" sz="1400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o-RO" sz="11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21028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8078" y="341030"/>
            <a:ext cx="11953922" cy="642025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Art</a:t>
            </a:r>
            <a:r>
              <a:rPr lang="en-US" sz="1400" dirty="0"/>
              <a:t>. 21. — </a:t>
            </a:r>
            <a:r>
              <a:rPr lang="en-US" sz="1400" b="1" dirty="0"/>
              <a:t>(1) </a:t>
            </a:r>
            <a:r>
              <a:rPr lang="en-US" sz="1400" b="1" dirty="0" err="1"/>
              <a:t>Mutarea</a:t>
            </a:r>
            <a:r>
              <a:rPr lang="en-US" sz="1400" b="1" dirty="0"/>
              <a:t> </a:t>
            </a:r>
            <a:r>
              <a:rPr lang="en-US" sz="1400" b="1" dirty="0" err="1"/>
              <a:t>disciplinară</a:t>
            </a:r>
            <a:r>
              <a:rPr lang="en-US" sz="1400" b="1" dirty="0"/>
              <a:t> la o </a:t>
            </a:r>
            <a:r>
              <a:rPr lang="en-US" sz="1400" b="1" dirty="0" err="1"/>
              <a:t>clasă</a:t>
            </a:r>
            <a:r>
              <a:rPr lang="en-US" sz="1400" b="1" dirty="0"/>
              <a:t> </a:t>
            </a:r>
            <a:r>
              <a:rPr lang="en-US" sz="1400" b="1" dirty="0" err="1"/>
              <a:t>paralelă</a:t>
            </a:r>
            <a:r>
              <a:rPr lang="en-US" sz="1400" b="1" dirty="0"/>
              <a:t>, </a:t>
            </a:r>
            <a:r>
              <a:rPr lang="en-US" sz="1400" b="1" dirty="0" err="1"/>
              <a:t>în</a:t>
            </a:r>
            <a:r>
              <a:rPr lang="en-US" sz="1400" b="1" dirty="0"/>
              <a:t> </a:t>
            </a:r>
            <a:r>
              <a:rPr lang="en-US" sz="1400" b="1" dirty="0" err="1"/>
              <a:t>aceeași</a:t>
            </a:r>
            <a:r>
              <a:rPr lang="en-US" sz="1400" b="1" dirty="0"/>
              <a:t> </a:t>
            </a:r>
            <a:r>
              <a:rPr lang="en-US" sz="1400" b="1" dirty="0" err="1"/>
              <a:t>unitate</a:t>
            </a:r>
            <a:r>
              <a:rPr lang="en-US" sz="1400" b="1" dirty="0"/>
              <a:t> de </a:t>
            </a:r>
            <a:r>
              <a:rPr lang="en-US" sz="1400" b="1" dirty="0" err="1"/>
              <a:t>învățământ</a:t>
            </a:r>
            <a:r>
              <a:rPr lang="en-US" sz="1400" b="1" dirty="0"/>
              <a:t>, se </a:t>
            </a:r>
            <a:r>
              <a:rPr lang="en-US" sz="1400" b="1" dirty="0" err="1"/>
              <a:t>aplică</a:t>
            </a:r>
            <a:r>
              <a:rPr lang="en-US" sz="1400" b="1" dirty="0"/>
              <a:t> </a:t>
            </a:r>
            <a:r>
              <a:rPr lang="en-US" sz="1400" b="1" dirty="0" err="1"/>
              <a:t>pentru</a:t>
            </a:r>
            <a:r>
              <a:rPr lang="en-US" sz="1400" b="1" dirty="0"/>
              <a:t> </a:t>
            </a:r>
            <a:r>
              <a:rPr lang="en-US" sz="1400" b="1" dirty="0" err="1"/>
              <a:t>încălcarea</a:t>
            </a:r>
            <a:r>
              <a:rPr lang="en-US" sz="1400" b="1" dirty="0"/>
              <a:t> </a:t>
            </a:r>
            <a:r>
              <a:rPr lang="en-US" sz="1400" b="1" dirty="0" err="1"/>
              <a:t>gravă</a:t>
            </a:r>
            <a:r>
              <a:rPr lang="en-US" sz="1400" b="1" dirty="0"/>
              <a:t> a </a:t>
            </a:r>
            <a:r>
              <a:rPr lang="en-US" sz="1400" b="1" dirty="0" err="1"/>
              <a:t>regulamentelor</a:t>
            </a:r>
            <a:r>
              <a:rPr lang="en-US" sz="1400" b="1" dirty="0"/>
              <a:t> </a:t>
            </a:r>
            <a:r>
              <a:rPr lang="en-US" sz="1400" b="1" dirty="0" err="1"/>
              <a:t>în</a:t>
            </a:r>
            <a:r>
              <a:rPr lang="en-US" sz="1400" b="1" dirty="0"/>
              <a:t> </a:t>
            </a:r>
            <a:r>
              <a:rPr lang="en-US" sz="1400" b="1" dirty="0" err="1"/>
              <a:t>vigoare</a:t>
            </a:r>
            <a:r>
              <a:rPr lang="en-US" sz="1400" b="1" dirty="0"/>
              <a:t> </a:t>
            </a:r>
            <a:r>
              <a:rPr lang="en-US" sz="1400" b="1" dirty="0" err="1"/>
              <a:t>ori</a:t>
            </a:r>
            <a:r>
              <a:rPr lang="en-US" sz="1400" b="1" dirty="0"/>
              <a:t> a </a:t>
            </a:r>
            <a:r>
              <a:rPr lang="en-US" sz="1400" b="1" dirty="0" err="1"/>
              <a:t>normelor</a:t>
            </a:r>
            <a:r>
              <a:rPr lang="en-US" sz="1400" b="1" dirty="0"/>
              <a:t> de </a:t>
            </a:r>
            <a:r>
              <a:rPr lang="en-US" sz="1400" b="1" dirty="0" err="1"/>
              <a:t>comportament</a:t>
            </a:r>
            <a:r>
              <a:rPr lang="en-US" sz="1400" b="1" dirty="0"/>
              <a:t> </a:t>
            </a:r>
            <a:r>
              <a:rPr lang="en-US" sz="1400" b="1" dirty="0" err="1"/>
              <a:t>acceptate</a:t>
            </a:r>
            <a:r>
              <a:rPr lang="en-US" sz="1400" b="1" dirty="0"/>
              <a:t>, </a:t>
            </a:r>
            <a:r>
              <a:rPr lang="en-US" sz="1400" b="1" dirty="0" err="1"/>
              <a:t>coroborată</a:t>
            </a:r>
            <a:r>
              <a:rPr lang="en-US" sz="1400" b="1" dirty="0"/>
              <a:t> cu </a:t>
            </a:r>
            <a:r>
              <a:rPr lang="en-US" sz="1400" b="1" dirty="0" err="1"/>
              <a:t>comiterea</a:t>
            </a:r>
            <a:r>
              <a:rPr lang="en-US" sz="1400" b="1" dirty="0"/>
              <a:t> </a:t>
            </a:r>
            <a:r>
              <a:rPr lang="en-US" sz="1400" b="1" dirty="0" err="1"/>
              <a:t>unor</a:t>
            </a:r>
            <a:r>
              <a:rPr lang="en-US" sz="1400" b="1" dirty="0"/>
              <a:t> </a:t>
            </a:r>
            <a:r>
              <a:rPr lang="en-US" sz="1400" b="1" dirty="0" err="1"/>
              <a:t>fapte</a:t>
            </a:r>
            <a:r>
              <a:rPr lang="en-US" sz="1400" b="1" dirty="0"/>
              <a:t> de </a:t>
            </a:r>
            <a:r>
              <a:rPr lang="en-US" sz="1400" b="1" dirty="0" err="1"/>
              <a:t>violență</a:t>
            </a:r>
            <a:r>
              <a:rPr lang="en-US" sz="1400" b="1" dirty="0"/>
              <a:t> </a:t>
            </a:r>
            <a:r>
              <a:rPr lang="en-US" sz="1400" b="1" dirty="0" err="1"/>
              <a:t>sau</a:t>
            </a:r>
            <a:r>
              <a:rPr lang="en-US" sz="1400" b="1" dirty="0"/>
              <a:t> </a:t>
            </a:r>
            <a:r>
              <a:rPr lang="en-US" sz="1400" b="1" dirty="0" err="1"/>
              <a:t>distrugere</a:t>
            </a:r>
            <a:r>
              <a:rPr lang="en-US" sz="1400" b="1" dirty="0"/>
              <a:t> a </a:t>
            </a:r>
            <a:r>
              <a:rPr lang="en-US" sz="1400" b="1" dirty="0" err="1"/>
              <a:t>bunurilor</a:t>
            </a:r>
            <a:r>
              <a:rPr lang="en-US" sz="1400" b="1" dirty="0"/>
              <a:t> </a:t>
            </a:r>
            <a:r>
              <a:rPr lang="en-US" sz="1400" b="1" dirty="0" err="1"/>
              <a:t>școlare</a:t>
            </a:r>
            <a:r>
              <a:rPr lang="en-US" sz="1400" b="1" dirty="0"/>
              <a:t>. </a:t>
            </a:r>
            <a:endParaRPr lang="ro-RO" sz="1400" b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(2) </a:t>
            </a:r>
            <a:r>
              <a:rPr lang="en-US" sz="1400" dirty="0" err="1" smtClean="0"/>
              <a:t>Abaterea</a:t>
            </a:r>
            <a:r>
              <a:rPr lang="en-US" sz="1400" dirty="0" smtClean="0"/>
              <a:t> </a:t>
            </a:r>
            <a:r>
              <a:rPr lang="en-US" sz="1400" b="1" dirty="0" err="1" smtClean="0"/>
              <a:t>este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cercetată</a:t>
            </a:r>
            <a:r>
              <a:rPr lang="en-US" sz="1400" b="1" dirty="0" smtClean="0"/>
              <a:t> </a:t>
            </a:r>
            <a:r>
              <a:rPr lang="en-US" sz="1400" dirty="0" smtClean="0"/>
              <a:t>de </a:t>
            </a:r>
            <a:r>
              <a:rPr lang="en-US" sz="1400" dirty="0" err="1" smtClean="0"/>
              <a:t>Comisia</a:t>
            </a:r>
            <a:r>
              <a:rPr lang="en-US" sz="1400" dirty="0" smtClean="0"/>
              <a:t> </a:t>
            </a:r>
            <a:r>
              <a:rPr lang="en-US" sz="1400" dirty="0" err="1" smtClean="0"/>
              <a:t>pentru</a:t>
            </a:r>
            <a:r>
              <a:rPr lang="en-US" sz="1400" dirty="0" smtClean="0"/>
              <a:t> </a:t>
            </a:r>
            <a:r>
              <a:rPr lang="en-US" sz="1400" dirty="0" err="1" smtClean="0"/>
              <a:t>prevenirea</a:t>
            </a:r>
            <a:r>
              <a:rPr lang="en-US" sz="1400" dirty="0" smtClean="0"/>
              <a:t> </a:t>
            </a:r>
            <a:r>
              <a:rPr lang="en-US" sz="1400" dirty="0" err="1" smtClean="0"/>
              <a:t>și</a:t>
            </a:r>
            <a:r>
              <a:rPr lang="en-US" sz="1400" dirty="0" smtClean="0"/>
              <a:t> </a:t>
            </a:r>
            <a:r>
              <a:rPr lang="en-US" sz="1400" dirty="0" err="1" smtClean="0"/>
              <a:t>combaterea</a:t>
            </a:r>
            <a:r>
              <a:rPr lang="en-US" sz="1400" dirty="0" smtClean="0"/>
              <a:t> </a:t>
            </a:r>
            <a:r>
              <a:rPr lang="en-US" sz="1400" dirty="0" err="1" smtClean="0"/>
              <a:t>violenței</a:t>
            </a:r>
            <a:r>
              <a:rPr lang="en-US" sz="1400" dirty="0" smtClean="0"/>
              <a:t>, a </a:t>
            </a:r>
            <a:r>
              <a:rPr lang="en-US" sz="1400" dirty="0" err="1" smtClean="0"/>
              <a:t>faptelor</a:t>
            </a:r>
            <a:r>
              <a:rPr lang="en-US" sz="1400" dirty="0" smtClean="0"/>
              <a:t> de </a:t>
            </a:r>
            <a:r>
              <a:rPr lang="en-US" sz="1400" dirty="0" err="1" smtClean="0"/>
              <a:t>corupție</a:t>
            </a:r>
            <a:r>
              <a:rPr lang="en-US" sz="1400" dirty="0" smtClean="0"/>
              <a:t> </a:t>
            </a:r>
            <a:r>
              <a:rPr lang="en-US" sz="1400" dirty="0" err="1" smtClean="0"/>
              <a:t>și</a:t>
            </a:r>
            <a:r>
              <a:rPr lang="en-US" sz="1400" dirty="0" smtClean="0"/>
              <a:t> </a:t>
            </a:r>
            <a:r>
              <a:rPr lang="en-US" sz="1400" dirty="0" err="1" smtClean="0"/>
              <a:t>discriminării</a:t>
            </a:r>
            <a:r>
              <a:rPr lang="en-US" sz="1400" dirty="0" smtClean="0"/>
              <a:t> </a:t>
            </a:r>
            <a:r>
              <a:rPr lang="en-US" sz="1400" dirty="0" err="1" smtClean="0"/>
              <a:t>în</a:t>
            </a:r>
            <a:r>
              <a:rPr lang="en-US" sz="1400" dirty="0" smtClean="0"/>
              <a:t> </a:t>
            </a:r>
            <a:r>
              <a:rPr lang="en-US" sz="1400" dirty="0" err="1" smtClean="0"/>
              <a:t>mediul</a:t>
            </a:r>
            <a:r>
              <a:rPr lang="en-US" sz="1400" dirty="0" smtClean="0"/>
              <a:t> </a:t>
            </a:r>
            <a:r>
              <a:rPr lang="en-US" sz="1400" dirty="0" err="1" smtClean="0"/>
              <a:t>școlar</a:t>
            </a:r>
            <a:r>
              <a:rPr lang="en-US" sz="1400" dirty="0" smtClean="0"/>
              <a:t> </a:t>
            </a:r>
            <a:r>
              <a:rPr lang="en-US" sz="1400" dirty="0" err="1" smtClean="0"/>
              <a:t>și</a:t>
            </a:r>
            <a:r>
              <a:rPr lang="en-US" sz="1400" dirty="0" smtClean="0"/>
              <a:t> </a:t>
            </a:r>
            <a:r>
              <a:rPr lang="en-US" sz="1400" dirty="0" err="1" smtClean="0"/>
              <a:t>promovarea</a:t>
            </a:r>
            <a:r>
              <a:rPr lang="en-US" sz="1400" dirty="0" smtClean="0"/>
              <a:t> </a:t>
            </a:r>
            <a:r>
              <a:rPr lang="en-US" sz="1400" dirty="0" err="1" smtClean="0"/>
              <a:t>interculturalității</a:t>
            </a:r>
            <a:r>
              <a:rPr lang="en-US" sz="1400" dirty="0" smtClean="0"/>
              <a:t>, </a:t>
            </a:r>
            <a:r>
              <a:rPr lang="en-US" sz="1400" dirty="0" err="1" smtClean="0"/>
              <a:t>constituită</a:t>
            </a:r>
            <a:r>
              <a:rPr lang="en-US" sz="1400" dirty="0" smtClean="0"/>
              <a:t> la </a:t>
            </a:r>
            <a:r>
              <a:rPr lang="en-US" sz="1400" dirty="0" err="1" smtClean="0"/>
              <a:t>nivelul</a:t>
            </a:r>
            <a:r>
              <a:rPr lang="en-US" sz="1400" dirty="0" smtClean="0"/>
              <a:t> </a:t>
            </a:r>
            <a:r>
              <a:rPr lang="en-US" sz="1400" dirty="0" err="1" smtClean="0"/>
              <a:t>unităților</a:t>
            </a:r>
            <a:r>
              <a:rPr lang="en-US" sz="1400" dirty="0" smtClean="0"/>
              <a:t> de </a:t>
            </a:r>
            <a:r>
              <a:rPr lang="en-US" sz="1400" dirty="0" err="1" smtClean="0"/>
              <a:t>învățământ</a:t>
            </a:r>
            <a:r>
              <a:rPr lang="en-US" sz="1400" dirty="0" smtClean="0"/>
              <a:t> </a:t>
            </a:r>
            <a:r>
              <a:rPr lang="en-US" sz="1400" dirty="0" err="1" smtClean="0"/>
              <a:t>preuniversitar</a:t>
            </a:r>
            <a:r>
              <a:rPr lang="en-US" sz="1400" dirty="0" smtClean="0"/>
              <a:t> de stat, </a:t>
            </a:r>
            <a:r>
              <a:rPr lang="en-US" sz="1400" dirty="0" err="1" smtClean="0"/>
              <a:t>în</a:t>
            </a:r>
            <a:r>
              <a:rPr lang="en-US" sz="1400" dirty="0" smtClean="0"/>
              <a:t> </a:t>
            </a:r>
            <a:r>
              <a:rPr lang="en-US" sz="1400" dirty="0" err="1" smtClean="0"/>
              <a:t>baza</a:t>
            </a:r>
            <a:r>
              <a:rPr lang="en-US" sz="1400" dirty="0" smtClean="0"/>
              <a:t> </a:t>
            </a:r>
            <a:r>
              <a:rPr lang="en-US" sz="1400" dirty="0" err="1" smtClean="0"/>
              <a:t>hotărârii</a:t>
            </a:r>
            <a:r>
              <a:rPr lang="en-US" sz="1400" dirty="0" smtClean="0"/>
              <a:t> </a:t>
            </a:r>
            <a:r>
              <a:rPr lang="en-US" sz="1400" dirty="0" err="1" smtClean="0"/>
              <a:t>consiliului</a:t>
            </a:r>
            <a:r>
              <a:rPr lang="en-US" sz="1400" dirty="0" smtClean="0"/>
              <a:t> de </a:t>
            </a:r>
            <a:r>
              <a:rPr lang="en-US" sz="1400" dirty="0" err="1" smtClean="0"/>
              <a:t>administrație</a:t>
            </a:r>
            <a:r>
              <a:rPr lang="en-US" sz="1400" dirty="0" smtClean="0"/>
              <a:t>, conform </a:t>
            </a:r>
            <a:r>
              <a:rPr lang="en-US" sz="1400" dirty="0" err="1" smtClean="0"/>
              <a:t>prevederilor</a:t>
            </a:r>
            <a:r>
              <a:rPr lang="en-US" sz="1400" dirty="0" smtClean="0"/>
              <a:t> </a:t>
            </a:r>
            <a:r>
              <a:rPr lang="en-US" sz="1400" dirty="0" err="1" smtClean="0"/>
              <a:t>Regulamentului-cadru</a:t>
            </a:r>
            <a:r>
              <a:rPr lang="en-US" sz="1400" dirty="0" smtClean="0"/>
              <a:t> de </a:t>
            </a:r>
            <a:r>
              <a:rPr lang="en-US" sz="1400" dirty="0" err="1" smtClean="0"/>
              <a:t>organizare</a:t>
            </a:r>
            <a:r>
              <a:rPr lang="en-US" sz="1400" dirty="0" smtClean="0"/>
              <a:t> </a:t>
            </a:r>
            <a:r>
              <a:rPr lang="en-US" sz="1400" dirty="0" err="1" smtClean="0"/>
              <a:t>și</a:t>
            </a:r>
            <a:r>
              <a:rPr lang="en-US" sz="1400" dirty="0" smtClean="0"/>
              <a:t> </a:t>
            </a:r>
            <a:r>
              <a:rPr lang="en-US" sz="1400" dirty="0" err="1" smtClean="0"/>
              <a:t>funcționare</a:t>
            </a:r>
            <a:r>
              <a:rPr lang="en-US" sz="1400" dirty="0" smtClean="0"/>
              <a:t> a </a:t>
            </a:r>
            <a:r>
              <a:rPr lang="en-US" sz="1400" dirty="0" err="1" smtClean="0"/>
              <a:t>unităților</a:t>
            </a:r>
            <a:r>
              <a:rPr lang="en-US" sz="1400" dirty="0" smtClean="0"/>
              <a:t> de </a:t>
            </a:r>
            <a:r>
              <a:rPr lang="en-US" sz="1400" dirty="0" err="1" smtClean="0"/>
              <a:t>învățământ</a:t>
            </a:r>
            <a:r>
              <a:rPr lang="en-US" sz="1400" dirty="0" smtClean="0"/>
              <a:t> </a:t>
            </a:r>
            <a:r>
              <a:rPr lang="en-US" sz="1400" dirty="0" err="1" smtClean="0"/>
              <a:t>preuniversitar</a:t>
            </a:r>
            <a:r>
              <a:rPr lang="en-US" sz="1400" dirty="0" smtClean="0"/>
              <a:t> (ROFUIP), care </a:t>
            </a:r>
            <a:r>
              <a:rPr lang="en-US" sz="1400" b="1" dirty="0" err="1" smtClean="0"/>
              <a:t>propune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și</a:t>
            </a:r>
            <a:r>
              <a:rPr lang="en-US" sz="1400" b="1" dirty="0" smtClean="0"/>
              <a:t> </a:t>
            </a:r>
            <a:r>
              <a:rPr lang="en-US" sz="1400" dirty="0" err="1" smtClean="0"/>
              <a:t>sancțiunea</a:t>
            </a:r>
            <a:r>
              <a:rPr lang="en-US" sz="1400" dirty="0" smtClean="0"/>
              <a:t>. </a:t>
            </a:r>
            <a:endParaRPr lang="ro-RO" sz="1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(3) </a:t>
            </a:r>
            <a:r>
              <a:rPr lang="en-US" sz="1400" dirty="0" err="1" smtClean="0">
                <a:solidFill>
                  <a:srgbClr val="FF0000"/>
                </a:solidFill>
              </a:rPr>
              <a:t>Sancțiunea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este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aprobată</a:t>
            </a:r>
            <a:r>
              <a:rPr lang="en-US" sz="1400" dirty="0" smtClean="0">
                <a:solidFill>
                  <a:srgbClr val="FF0000"/>
                </a:solidFill>
              </a:rPr>
              <a:t> de </a:t>
            </a:r>
            <a:r>
              <a:rPr lang="en-US" sz="1400" dirty="0" err="1" smtClean="0">
                <a:solidFill>
                  <a:srgbClr val="FF0000"/>
                </a:solidFill>
              </a:rPr>
              <a:t>consiliul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profesoral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și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aplicată</a:t>
            </a:r>
            <a:r>
              <a:rPr lang="en-US" sz="1400" dirty="0" smtClean="0">
                <a:solidFill>
                  <a:srgbClr val="FF0000"/>
                </a:solidFill>
              </a:rPr>
              <a:t> de </a:t>
            </a:r>
            <a:r>
              <a:rPr lang="en-US" sz="1400" dirty="0" err="1" smtClean="0">
                <a:solidFill>
                  <a:srgbClr val="FF0000"/>
                </a:solidFill>
              </a:rPr>
              <a:t>directorul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unității</a:t>
            </a:r>
            <a:r>
              <a:rPr lang="en-US" sz="1400" dirty="0" smtClean="0">
                <a:solidFill>
                  <a:srgbClr val="FF0000"/>
                </a:solidFill>
              </a:rPr>
              <a:t> de </a:t>
            </a:r>
            <a:r>
              <a:rPr lang="en-US" sz="1400" dirty="0" err="1" smtClean="0">
                <a:solidFill>
                  <a:srgbClr val="FF0000"/>
                </a:solidFill>
              </a:rPr>
              <a:t>învățământ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endParaRPr lang="ro-RO" sz="14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(4) </a:t>
            </a:r>
            <a:r>
              <a:rPr lang="en-US" sz="1400" dirty="0" err="1" smtClean="0">
                <a:solidFill>
                  <a:srgbClr val="FF0000"/>
                </a:solidFill>
              </a:rPr>
              <a:t>În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cazul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contestării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sancțiunii</a:t>
            </a:r>
            <a:r>
              <a:rPr lang="en-US" sz="1400" dirty="0" smtClean="0">
                <a:solidFill>
                  <a:srgbClr val="FF0000"/>
                </a:solidFill>
              </a:rPr>
              <a:t>, </a:t>
            </a:r>
            <a:r>
              <a:rPr lang="en-US" sz="1400" dirty="0" err="1" smtClean="0">
                <a:solidFill>
                  <a:srgbClr val="FF0000"/>
                </a:solidFill>
              </a:rPr>
              <a:t>aceasta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este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soluționată</a:t>
            </a:r>
            <a:r>
              <a:rPr lang="en-US" sz="1400" dirty="0" smtClean="0">
                <a:solidFill>
                  <a:srgbClr val="FF0000"/>
                </a:solidFill>
              </a:rPr>
              <a:t> de </a:t>
            </a:r>
            <a:r>
              <a:rPr lang="en-US" sz="1400" dirty="0" err="1" smtClean="0">
                <a:solidFill>
                  <a:srgbClr val="FF0000"/>
                </a:solidFill>
              </a:rPr>
              <a:t>consiliul</a:t>
            </a:r>
            <a:r>
              <a:rPr lang="en-US" sz="1400" dirty="0" smtClean="0">
                <a:solidFill>
                  <a:srgbClr val="FF0000"/>
                </a:solidFill>
              </a:rPr>
              <a:t> de </a:t>
            </a:r>
            <a:r>
              <a:rPr lang="en-US" sz="1400" dirty="0" err="1" smtClean="0">
                <a:solidFill>
                  <a:srgbClr val="FF0000"/>
                </a:solidFill>
              </a:rPr>
              <a:t>administrație</a:t>
            </a:r>
            <a:r>
              <a:rPr lang="en-US" sz="1400" dirty="0" smtClean="0">
                <a:solidFill>
                  <a:srgbClr val="FF0000"/>
                </a:solidFill>
              </a:rPr>
              <a:t> al </a:t>
            </a:r>
            <a:r>
              <a:rPr lang="en-US" sz="1400" dirty="0" err="1" smtClean="0">
                <a:solidFill>
                  <a:srgbClr val="FF0000"/>
                </a:solidFill>
              </a:rPr>
              <a:t>unității</a:t>
            </a:r>
            <a:r>
              <a:rPr lang="en-US" sz="1400" dirty="0" smtClean="0">
                <a:solidFill>
                  <a:srgbClr val="FF0000"/>
                </a:solidFill>
              </a:rPr>
              <a:t> de </a:t>
            </a:r>
            <a:r>
              <a:rPr lang="en-US" sz="1400" dirty="0" err="1" smtClean="0">
                <a:solidFill>
                  <a:srgbClr val="FF0000"/>
                </a:solidFill>
              </a:rPr>
              <a:t>învățământ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endParaRPr lang="ro-RO" sz="14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(5) </a:t>
            </a:r>
            <a:r>
              <a:rPr lang="en-US" sz="1400" dirty="0" err="1" smtClean="0"/>
              <a:t>Sancțiunea</a:t>
            </a:r>
            <a:r>
              <a:rPr lang="en-US" sz="1400" dirty="0" smtClean="0"/>
              <a:t> </a:t>
            </a:r>
            <a:r>
              <a:rPr lang="en-US" sz="1400" dirty="0" err="1" smtClean="0"/>
              <a:t>este</a:t>
            </a:r>
            <a:r>
              <a:rPr lang="en-US" sz="1400" dirty="0" smtClean="0"/>
              <a:t> </a:t>
            </a:r>
            <a:r>
              <a:rPr lang="en-US" sz="1400" dirty="0" err="1" smtClean="0"/>
              <a:t>consemnată</a:t>
            </a:r>
            <a:r>
              <a:rPr lang="en-US" sz="1400" dirty="0" smtClean="0"/>
              <a:t> </a:t>
            </a:r>
            <a:r>
              <a:rPr lang="en-US" sz="1400" dirty="0" err="1" smtClean="0"/>
              <a:t>în</a:t>
            </a:r>
            <a:r>
              <a:rPr lang="en-US" sz="1400" dirty="0" smtClean="0"/>
              <a:t> catalog </a:t>
            </a:r>
            <a:r>
              <a:rPr lang="en-US" sz="1400" dirty="0" err="1" smtClean="0"/>
              <a:t>și</a:t>
            </a:r>
            <a:r>
              <a:rPr lang="en-US" sz="1400" dirty="0" smtClean="0"/>
              <a:t> </a:t>
            </a:r>
            <a:r>
              <a:rPr lang="en-US" sz="1400" dirty="0" err="1" smtClean="0"/>
              <a:t>în</a:t>
            </a:r>
            <a:r>
              <a:rPr lang="en-US" sz="1400" dirty="0" smtClean="0"/>
              <a:t> </a:t>
            </a:r>
            <a:r>
              <a:rPr lang="en-US" sz="1400" dirty="0" err="1" smtClean="0"/>
              <a:t>registrul</a:t>
            </a:r>
            <a:r>
              <a:rPr lang="en-US" sz="1400" dirty="0" smtClean="0"/>
              <a:t> </a:t>
            </a:r>
            <a:r>
              <a:rPr lang="en-US" sz="1400" dirty="0" err="1" smtClean="0"/>
              <a:t>matricol</a:t>
            </a:r>
            <a:r>
              <a:rPr lang="en-US" sz="1400" dirty="0" smtClean="0"/>
              <a:t>, </a:t>
            </a:r>
            <a:r>
              <a:rPr lang="en-US" sz="1400" dirty="0" err="1" smtClean="0"/>
              <a:t>iar</a:t>
            </a:r>
            <a:r>
              <a:rPr lang="en-US" sz="1400" dirty="0" smtClean="0"/>
              <a:t> </a:t>
            </a:r>
            <a:r>
              <a:rPr lang="en-US" sz="1400" dirty="0" err="1" smtClean="0"/>
              <a:t>procesul</a:t>
            </a:r>
            <a:r>
              <a:rPr lang="en-US" sz="1400" dirty="0" smtClean="0"/>
              <a:t>-verbal </a:t>
            </a:r>
            <a:r>
              <a:rPr lang="en-US" sz="1400" dirty="0" err="1" smtClean="0"/>
              <a:t>aferent</a:t>
            </a:r>
            <a:r>
              <a:rPr lang="en-US" sz="1400" dirty="0" smtClean="0"/>
              <a:t> </a:t>
            </a:r>
            <a:r>
              <a:rPr lang="en-US" sz="1400" dirty="0" err="1" smtClean="0"/>
              <a:t>sancțiunii</a:t>
            </a:r>
            <a:r>
              <a:rPr lang="en-US" sz="1400" dirty="0" smtClean="0"/>
              <a:t> </a:t>
            </a:r>
            <a:r>
              <a:rPr lang="en-US" sz="1400" dirty="0" err="1" smtClean="0"/>
              <a:t>este</a:t>
            </a:r>
            <a:r>
              <a:rPr lang="en-US" sz="1400" dirty="0" smtClean="0"/>
              <a:t> </a:t>
            </a:r>
            <a:r>
              <a:rPr lang="en-US" sz="1400" dirty="0" err="1" smtClean="0"/>
              <a:t>consemnat</a:t>
            </a:r>
            <a:r>
              <a:rPr lang="en-US" sz="1400" dirty="0" smtClean="0"/>
              <a:t> </a:t>
            </a:r>
            <a:r>
              <a:rPr lang="en-US" sz="1400" dirty="0" err="1" smtClean="0"/>
              <a:t>în</a:t>
            </a:r>
            <a:r>
              <a:rPr lang="en-US" sz="1400" dirty="0" smtClean="0"/>
              <a:t> </a:t>
            </a:r>
            <a:r>
              <a:rPr lang="en-US" sz="1400" dirty="0" err="1" smtClean="0"/>
              <a:t>registrul</a:t>
            </a:r>
            <a:r>
              <a:rPr lang="en-US" sz="1400" dirty="0" smtClean="0"/>
              <a:t> de </a:t>
            </a:r>
            <a:r>
              <a:rPr lang="en-US" sz="1400" dirty="0" err="1" smtClean="0"/>
              <a:t>procese-verbale</a:t>
            </a:r>
            <a:r>
              <a:rPr lang="en-US" sz="1400" dirty="0" smtClean="0"/>
              <a:t> al </a:t>
            </a:r>
            <a:r>
              <a:rPr lang="en-US" sz="1400" dirty="0" err="1" smtClean="0"/>
              <a:t>consiliului</a:t>
            </a:r>
            <a:r>
              <a:rPr lang="en-US" sz="1400" dirty="0" smtClean="0"/>
              <a:t> </a:t>
            </a:r>
            <a:r>
              <a:rPr lang="en-US" sz="1400" dirty="0" err="1" smtClean="0"/>
              <a:t>clasei</a:t>
            </a:r>
            <a:r>
              <a:rPr lang="en-US" sz="1400" dirty="0" smtClean="0"/>
              <a:t> </a:t>
            </a:r>
            <a:r>
              <a:rPr lang="en-US" sz="1400" dirty="0" err="1" smtClean="0"/>
              <a:t>și</a:t>
            </a:r>
            <a:r>
              <a:rPr lang="en-US" sz="1400" dirty="0" smtClean="0"/>
              <a:t> al </a:t>
            </a:r>
            <a:r>
              <a:rPr lang="en-US" sz="1400" dirty="0" err="1" smtClean="0"/>
              <a:t>consiliului</a:t>
            </a:r>
            <a:r>
              <a:rPr lang="en-US" sz="1400" dirty="0" smtClean="0"/>
              <a:t> de </a:t>
            </a:r>
            <a:r>
              <a:rPr lang="en-US" sz="1400" dirty="0" err="1" smtClean="0"/>
              <a:t>administrație</a:t>
            </a:r>
            <a:r>
              <a:rPr lang="en-US" sz="1400" dirty="0" smtClean="0"/>
              <a:t> al </a:t>
            </a:r>
            <a:r>
              <a:rPr lang="en-US" sz="1400" dirty="0" err="1" smtClean="0"/>
              <a:t>unității</a:t>
            </a:r>
            <a:r>
              <a:rPr lang="en-US" sz="1400" dirty="0" smtClean="0"/>
              <a:t> de </a:t>
            </a:r>
            <a:r>
              <a:rPr lang="en-US" sz="1400" dirty="0" err="1" smtClean="0"/>
              <a:t>învățământ</a:t>
            </a:r>
            <a:r>
              <a:rPr lang="en-US" sz="1400" dirty="0" smtClean="0"/>
              <a:t>. </a:t>
            </a:r>
            <a:endParaRPr lang="ro-RO" sz="1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(</a:t>
            </a:r>
            <a:r>
              <a:rPr lang="en-US" sz="1400" dirty="0"/>
              <a:t>6) </a:t>
            </a:r>
            <a:r>
              <a:rPr lang="en-US" sz="1400" dirty="0" err="1"/>
              <a:t>Sancțiunea</a:t>
            </a:r>
            <a:r>
              <a:rPr lang="en-US" sz="1400" dirty="0"/>
              <a:t> </a:t>
            </a:r>
            <a:r>
              <a:rPr lang="en-US" sz="1400" dirty="0" err="1"/>
              <a:t>poate</a:t>
            </a:r>
            <a:r>
              <a:rPr lang="en-US" sz="1400" dirty="0"/>
              <a:t> fi </a:t>
            </a:r>
            <a:r>
              <a:rPr lang="en-US" sz="1400" dirty="0" err="1"/>
              <a:t>însoțită</a:t>
            </a:r>
            <a:r>
              <a:rPr lang="en-US" sz="1400" dirty="0"/>
              <a:t> de </a:t>
            </a:r>
            <a:r>
              <a:rPr lang="en-US" sz="1400" dirty="0" err="1"/>
              <a:t>scăderea</a:t>
            </a:r>
            <a:r>
              <a:rPr lang="en-US" sz="1400" dirty="0"/>
              <a:t> </a:t>
            </a:r>
            <a:r>
              <a:rPr lang="en-US" sz="1400" dirty="0" err="1"/>
              <a:t>notei</a:t>
            </a:r>
            <a:r>
              <a:rPr lang="en-US" sz="1400" dirty="0"/>
              <a:t> la </a:t>
            </a:r>
            <a:r>
              <a:rPr lang="en-US" sz="1400" dirty="0" err="1"/>
              <a:t>purtare</a:t>
            </a:r>
            <a:r>
              <a:rPr lang="en-US" sz="1400" dirty="0"/>
              <a:t>, </a:t>
            </a:r>
            <a:r>
              <a:rPr lang="en-US" sz="1400" dirty="0" err="1"/>
              <a:t>respectiv</a:t>
            </a:r>
            <a:r>
              <a:rPr lang="en-US" sz="1400" dirty="0"/>
              <a:t> de </a:t>
            </a:r>
            <a:r>
              <a:rPr lang="en-US" sz="1400" dirty="0" err="1"/>
              <a:t>diminuarea</a:t>
            </a:r>
            <a:r>
              <a:rPr lang="en-US" sz="1400" dirty="0"/>
              <a:t> </a:t>
            </a:r>
            <a:r>
              <a:rPr lang="en-US" sz="1400" dirty="0" err="1"/>
              <a:t>calificativului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învățământul</a:t>
            </a:r>
            <a:r>
              <a:rPr lang="en-US" sz="1400" dirty="0"/>
              <a:t> </a:t>
            </a:r>
            <a:r>
              <a:rPr lang="en-US" sz="1400" dirty="0" err="1"/>
              <a:t>primar</a:t>
            </a:r>
            <a:r>
              <a:rPr lang="en-US" sz="1400" dirty="0"/>
              <a:t>. </a:t>
            </a:r>
            <a:endParaRPr lang="ro-RO" sz="1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(</a:t>
            </a:r>
            <a:r>
              <a:rPr lang="en-US" sz="1400" dirty="0"/>
              <a:t>7) </a:t>
            </a:r>
            <a:r>
              <a:rPr lang="en-US" sz="1400" dirty="0" err="1" smtClean="0">
                <a:solidFill>
                  <a:srgbClr val="FF0000"/>
                </a:solidFill>
              </a:rPr>
              <a:t>Documentul</a:t>
            </a:r>
            <a:r>
              <a:rPr lang="ro-RO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este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înmânat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elevului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sau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părintelui</a:t>
            </a:r>
            <a:r>
              <a:rPr lang="en-US" sz="1400" dirty="0">
                <a:solidFill>
                  <a:srgbClr val="FF0000"/>
                </a:solidFill>
              </a:rPr>
              <a:t>/</a:t>
            </a:r>
            <a:r>
              <a:rPr lang="en-US" sz="1400" dirty="0" err="1">
                <a:solidFill>
                  <a:srgbClr val="FF0000"/>
                </a:solidFill>
              </a:rPr>
              <a:t>reprezentantului</a:t>
            </a:r>
            <a:r>
              <a:rPr lang="en-US" sz="1400" dirty="0">
                <a:solidFill>
                  <a:srgbClr val="FF0000"/>
                </a:solidFill>
              </a:rPr>
              <a:t> legal, </a:t>
            </a:r>
            <a:r>
              <a:rPr lang="en-US" sz="1400" dirty="0" err="1">
                <a:solidFill>
                  <a:srgbClr val="FF0000"/>
                </a:solidFill>
              </a:rPr>
              <a:t>pentru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elevii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minori</a:t>
            </a:r>
            <a:r>
              <a:rPr lang="en-US" sz="1400" dirty="0">
                <a:solidFill>
                  <a:srgbClr val="FF0000"/>
                </a:solidFill>
              </a:rPr>
              <a:t>, personal, sub </a:t>
            </a:r>
            <a:r>
              <a:rPr lang="en-US" sz="1400" dirty="0" err="1">
                <a:solidFill>
                  <a:srgbClr val="FF0000"/>
                </a:solidFill>
              </a:rPr>
              <a:t>semnătură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sau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în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situația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în</a:t>
            </a:r>
            <a:r>
              <a:rPr lang="en-US" sz="1400" dirty="0">
                <a:solidFill>
                  <a:srgbClr val="FF0000"/>
                </a:solidFill>
              </a:rPr>
              <a:t> care </a:t>
            </a:r>
            <a:r>
              <a:rPr lang="en-US" sz="1400" dirty="0" err="1">
                <a:solidFill>
                  <a:srgbClr val="FF0000"/>
                </a:solidFill>
              </a:rPr>
              <a:t>acest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lucru</a:t>
            </a:r>
            <a:r>
              <a:rPr lang="en-US" sz="1400" dirty="0">
                <a:solidFill>
                  <a:srgbClr val="FF0000"/>
                </a:solidFill>
              </a:rPr>
              <a:t> nu </a:t>
            </a:r>
            <a:r>
              <a:rPr lang="en-US" sz="1400" dirty="0" err="1">
                <a:solidFill>
                  <a:srgbClr val="FF0000"/>
                </a:solidFill>
              </a:rPr>
              <a:t>este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posibil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este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trimis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prin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poștă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sau</a:t>
            </a:r>
            <a:r>
              <a:rPr lang="en-US" sz="1400" dirty="0">
                <a:solidFill>
                  <a:srgbClr val="FF0000"/>
                </a:solidFill>
              </a:rPr>
              <a:t> e-mail, cu </a:t>
            </a:r>
            <a:r>
              <a:rPr lang="en-US" sz="1400" dirty="0" err="1">
                <a:solidFill>
                  <a:srgbClr val="FF0000"/>
                </a:solidFill>
              </a:rPr>
              <a:t>confirmare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primire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în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termen</a:t>
            </a:r>
            <a:r>
              <a:rPr lang="en-US" sz="1400" dirty="0">
                <a:solidFill>
                  <a:srgbClr val="FF0000"/>
                </a:solidFill>
              </a:rPr>
              <a:t> de 5 </a:t>
            </a:r>
            <a:r>
              <a:rPr lang="en-US" sz="1400" dirty="0" err="1">
                <a:solidFill>
                  <a:srgbClr val="FF0000"/>
                </a:solidFill>
              </a:rPr>
              <a:t>zile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lucrătoare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ro-RO" sz="14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o-RO" sz="1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Art</a:t>
            </a:r>
            <a:r>
              <a:rPr lang="en-US" sz="1400" dirty="0"/>
              <a:t>. 22. — </a:t>
            </a:r>
            <a:r>
              <a:rPr lang="en-US" sz="1400" b="1" dirty="0"/>
              <a:t>(1) </a:t>
            </a:r>
            <a:r>
              <a:rPr lang="en-US" sz="1400" b="1" dirty="0" err="1"/>
              <a:t>Sancționarea</a:t>
            </a:r>
            <a:r>
              <a:rPr lang="en-US" sz="1400" b="1" dirty="0"/>
              <a:t> </a:t>
            </a:r>
            <a:r>
              <a:rPr lang="en-US" sz="1400" b="1" dirty="0" err="1"/>
              <a:t>elevului</a:t>
            </a:r>
            <a:r>
              <a:rPr lang="en-US" sz="1400" b="1" dirty="0"/>
              <a:t> cu </a:t>
            </a:r>
            <a:r>
              <a:rPr lang="en-US" sz="1400" b="1" dirty="0" err="1"/>
              <a:t>suspendare</a:t>
            </a:r>
            <a:r>
              <a:rPr lang="en-US" sz="1400" b="1" dirty="0"/>
              <a:t> se </a:t>
            </a:r>
            <a:r>
              <a:rPr lang="en-US" sz="1400" b="1" dirty="0" err="1"/>
              <a:t>aplică</a:t>
            </a:r>
            <a:r>
              <a:rPr lang="en-US" sz="1400" b="1" dirty="0"/>
              <a:t> </a:t>
            </a:r>
            <a:r>
              <a:rPr lang="en-US" sz="1400" b="1" dirty="0" err="1"/>
              <a:t>în</a:t>
            </a:r>
            <a:r>
              <a:rPr lang="en-US" sz="1400" b="1" dirty="0"/>
              <a:t> </a:t>
            </a:r>
            <a:r>
              <a:rPr lang="en-US" sz="1400" b="1" dirty="0" err="1"/>
              <a:t>cazul</a:t>
            </a:r>
            <a:r>
              <a:rPr lang="en-US" sz="1400" b="1" dirty="0"/>
              <a:t> </a:t>
            </a:r>
            <a:r>
              <a:rPr lang="en-US" sz="1400" b="1" dirty="0" err="1"/>
              <a:t>comiterii</a:t>
            </a:r>
            <a:r>
              <a:rPr lang="en-US" sz="1400" b="1" dirty="0"/>
              <a:t> </a:t>
            </a:r>
            <a:r>
              <a:rPr lang="en-US" sz="1400" b="1" dirty="0" err="1"/>
              <a:t>unor</a:t>
            </a:r>
            <a:r>
              <a:rPr lang="en-US" sz="1400" b="1" dirty="0"/>
              <a:t> </a:t>
            </a:r>
            <a:r>
              <a:rPr lang="en-US" sz="1400" b="1" dirty="0" err="1"/>
              <a:t>fapte</a:t>
            </a:r>
            <a:r>
              <a:rPr lang="en-US" sz="1400" b="1" dirty="0"/>
              <a:t> de </a:t>
            </a:r>
            <a:r>
              <a:rPr lang="en-US" sz="1400" b="1" dirty="0" err="1"/>
              <a:t>violență</a:t>
            </a:r>
            <a:r>
              <a:rPr lang="en-US" sz="1400" b="1" dirty="0"/>
              <a:t> </a:t>
            </a:r>
            <a:r>
              <a:rPr lang="en-US" sz="1400" b="1" dirty="0" err="1"/>
              <a:t>sau</a:t>
            </a:r>
            <a:r>
              <a:rPr lang="en-US" sz="1400" b="1" dirty="0"/>
              <a:t> </a:t>
            </a:r>
            <a:r>
              <a:rPr lang="en-US" sz="1400" b="1" dirty="0" err="1"/>
              <a:t>distrugere</a:t>
            </a:r>
            <a:r>
              <a:rPr lang="en-US" sz="1400" b="1" dirty="0"/>
              <a:t> a </a:t>
            </a:r>
            <a:r>
              <a:rPr lang="en-US" sz="1400" b="1" dirty="0" err="1"/>
              <a:t>bunurilor</a:t>
            </a:r>
            <a:r>
              <a:rPr lang="en-US" sz="1400" b="1" dirty="0"/>
              <a:t> </a:t>
            </a:r>
            <a:r>
              <a:rPr lang="en-US" sz="1400" b="1" dirty="0" err="1"/>
              <a:t>școlare</a:t>
            </a:r>
            <a:r>
              <a:rPr lang="en-US" sz="1400" b="1" dirty="0"/>
              <a:t> </a:t>
            </a:r>
            <a:r>
              <a:rPr lang="en-US" sz="1400" b="1" dirty="0" err="1"/>
              <a:t>în</a:t>
            </a:r>
            <a:r>
              <a:rPr lang="en-US" sz="1400" b="1" dirty="0"/>
              <a:t> mod </a:t>
            </a:r>
            <a:r>
              <a:rPr lang="en-US" sz="1400" b="1" dirty="0" err="1"/>
              <a:t>repetat</a:t>
            </a:r>
            <a:r>
              <a:rPr lang="en-US" sz="1400" b="1" dirty="0"/>
              <a:t>, la </a:t>
            </a:r>
            <a:r>
              <a:rPr lang="en-US" sz="1400" b="1" dirty="0" err="1"/>
              <a:t>nivelul</a:t>
            </a:r>
            <a:r>
              <a:rPr lang="en-US" sz="1400" b="1" dirty="0"/>
              <a:t> </a:t>
            </a:r>
            <a:r>
              <a:rPr lang="en-US" sz="1400" b="1" dirty="0" err="1"/>
              <a:t>unității</a:t>
            </a:r>
            <a:r>
              <a:rPr lang="en-US" sz="1400" b="1" dirty="0"/>
              <a:t> de </a:t>
            </a:r>
            <a:r>
              <a:rPr lang="en-US" sz="1400" b="1" dirty="0" err="1"/>
              <a:t>învățământ</a:t>
            </a:r>
            <a:r>
              <a:rPr lang="en-US" sz="1400" b="1" dirty="0" smtClean="0"/>
              <a:t>.</a:t>
            </a:r>
            <a:endParaRPr lang="ro-RO" sz="1400" b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(</a:t>
            </a:r>
            <a:r>
              <a:rPr lang="en-US" sz="1400" dirty="0"/>
              <a:t>2) </a:t>
            </a:r>
            <a:r>
              <a:rPr lang="en-US" sz="1400" dirty="0" err="1"/>
              <a:t>Suspendarea</a:t>
            </a:r>
            <a:r>
              <a:rPr lang="en-US" sz="1400" dirty="0"/>
              <a:t> </a:t>
            </a:r>
            <a:r>
              <a:rPr lang="en-US" sz="1400" dirty="0" err="1"/>
              <a:t>elevului</a:t>
            </a:r>
            <a:r>
              <a:rPr lang="en-US" sz="1400" dirty="0"/>
              <a:t> se </a:t>
            </a:r>
            <a:r>
              <a:rPr lang="en-US" sz="1400" dirty="0" err="1"/>
              <a:t>poate</a:t>
            </a:r>
            <a:r>
              <a:rPr lang="en-US" sz="1400" dirty="0"/>
              <a:t> </a:t>
            </a:r>
            <a:r>
              <a:rPr lang="en-US" sz="1400" dirty="0" err="1"/>
              <a:t>realiza</a:t>
            </a:r>
            <a:r>
              <a:rPr lang="en-US" sz="1400" dirty="0"/>
              <a:t> </a:t>
            </a:r>
            <a:r>
              <a:rPr lang="en-US" sz="1400" dirty="0" err="1"/>
              <a:t>pentru</a:t>
            </a:r>
            <a:r>
              <a:rPr lang="en-US" sz="1400" dirty="0"/>
              <a:t> o </a:t>
            </a:r>
            <a:r>
              <a:rPr lang="en-US" sz="1400" dirty="0" err="1"/>
              <a:t>durată</a:t>
            </a:r>
            <a:r>
              <a:rPr lang="en-US" sz="1400" dirty="0"/>
              <a:t> de maximum 5 </a:t>
            </a:r>
            <a:r>
              <a:rPr lang="en-US" sz="1400" dirty="0" err="1"/>
              <a:t>zile</a:t>
            </a:r>
            <a:r>
              <a:rPr lang="en-US" sz="1400" dirty="0"/>
              <a:t> </a:t>
            </a:r>
            <a:r>
              <a:rPr lang="en-US" sz="1400" dirty="0" err="1"/>
              <a:t>lucrătoare</a:t>
            </a:r>
            <a:r>
              <a:rPr lang="en-US" sz="1400" dirty="0"/>
              <a:t>, nu </a:t>
            </a:r>
            <a:r>
              <a:rPr lang="en-US" sz="1400" dirty="0" err="1"/>
              <a:t>mai</a:t>
            </a:r>
            <a:r>
              <a:rPr lang="en-US" sz="1400" dirty="0"/>
              <a:t> </a:t>
            </a:r>
            <a:r>
              <a:rPr lang="en-US" sz="1400" dirty="0" err="1"/>
              <a:t>mult</a:t>
            </a:r>
            <a:r>
              <a:rPr lang="en-US" sz="1400" dirty="0"/>
              <a:t> de 15 </a:t>
            </a:r>
            <a:r>
              <a:rPr lang="en-US" sz="1400" dirty="0" err="1"/>
              <a:t>zile</a:t>
            </a:r>
            <a:r>
              <a:rPr lang="en-US" sz="1400" dirty="0"/>
              <a:t> </a:t>
            </a:r>
            <a:r>
              <a:rPr lang="en-US" sz="1400" dirty="0" err="1"/>
              <a:t>lucrătoare</a:t>
            </a:r>
            <a:r>
              <a:rPr lang="en-US" sz="1400" dirty="0"/>
              <a:t> </a:t>
            </a:r>
            <a:r>
              <a:rPr lang="en-US" sz="1400" dirty="0" err="1"/>
              <a:t>pe</a:t>
            </a:r>
            <a:r>
              <a:rPr lang="en-US" sz="1400" dirty="0"/>
              <a:t> an. </a:t>
            </a:r>
            <a:endParaRPr lang="ro-RO" sz="1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(</a:t>
            </a:r>
            <a:r>
              <a:rPr lang="en-US" sz="1400" dirty="0"/>
              <a:t>3) </a:t>
            </a:r>
            <a:r>
              <a:rPr lang="en-US" sz="1400" dirty="0" err="1"/>
              <a:t>Abaterea</a:t>
            </a:r>
            <a:r>
              <a:rPr lang="en-US" sz="1400" dirty="0"/>
              <a:t> </a:t>
            </a:r>
            <a:r>
              <a:rPr lang="en-US" sz="1400" dirty="0" err="1"/>
              <a:t>este</a:t>
            </a:r>
            <a:r>
              <a:rPr lang="en-US" sz="1400" dirty="0"/>
              <a:t> </a:t>
            </a:r>
            <a:r>
              <a:rPr lang="en-US" sz="1400" b="1" dirty="0" err="1"/>
              <a:t>cercetată</a:t>
            </a:r>
            <a:r>
              <a:rPr lang="en-US" sz="1400" dirty="0"/>
              <a:t> de </a:t>
            </a:r>
            <a:r>
              <a:rPr lang="en-US" sz="1400" dirty="0" err="1"/>
              <a:t>Comisia</a:t>
            </a:r>
            <a:r>
              <a:rPr lang="en-US" sz="1400" dirty="0"/>
              <a:t> </a:t>
            </a:r>
            <a:r>
              <a:rPr lang="en-US" sz="1400" dirty="0" err="1"/>
              <a:t>pentru</a:t>
            </a:r>
            <a:r>
              <a:rPr lang="en-US" sz="1400" dirty="0"/>
              <a:t> </a:t>
            </a:r>
            <a:r>
              <a:rPr lang="en-US" sz="1400" dirty="0" err="1"/>
              <a:t>prevenirea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combaterea</a:t>
            </a:r>
            <a:r>
              <a:rPr lang="en-US" sz="1400" dirty="0"/>
              <a:t> </a:t>
            </a:r>
            <a:r>
              <a:rPr lang="en-US" sz="1400" dirty="0" err="1"/>
              <a:t>violenței</a:t>
            </a:r>
            <a:r>
              <a:rPr lang="en-US" sz="1400" dirty="0"/>
              <a:t>, a </a:t>
            </a:r>
            <a:r>
              <a:rPr lang="en-US" sz="1400" dirty="0" err="1"/>
              <a:t>faptelor</a:t>
            </a:r>
            <a:r>
              <a:rPr lang="en-US" sz="1400" dirty="0"/>
              <a:t> de </a:t>
            </a:r>
            <a:r>
              <a:rPr lang="en-US" sz="1400" dirty="0" err="1"/>
              <a:t>corupție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discriminării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mediul</a:t>
            </a:r>
            <a:r>
              <a:rPr lang="en-US" sz="1400" dirty="0"/>
              <a:t> </a:t>
            </a:r>
            <a:r>
              <a:rPr lang="en-US" sz="1400" dirty="0" err="1"/>
              <a:t>școlar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promovarea</a:t>
            </a:r>
            <a:r>
              <a:rPr lang="en-US" sz="1400" dirty="0"/>
              <a:t> </a:t>
            </a:r>
            <a:r>
              <a:rPr lang="en-US" sz="1400" dirty="0" err="1"/>
              <a:t>interculturalității</a:t>
            </a:r>
            <a:r>
              <a:rPr lang="en-US" sz="1400" dirty="0"/>
              <a:t>, </a:t>
            </a:r>
            <a:r>
              <a:rPr lang="en-US" sz="1400" dirty="0" err="1"/>
              <a:t>constituită</a:t>
            </a:r>
            <a:r>
              <a:rPr lang="en-US" sz="1400" dirty="0"/>
              <a:t> la </a:t>
            </a:r>
            <a:r>
              <a:rPr lang="en-US" sz="1400" dirty="0" err="1"/>
              <a:t>nivelul</a:t>
            </a:r>
            <a:r>
              <a:rPr lang="en-US" sz="1400" dirty="0"/>
              <a:t> </a:t>
            </a:r>
            <a:r>
              <a:rPr lang="en-US" sz="1400" dirty="0" err="1"/>
              <a:t>unităților</a:t>
            </a:r>
            <a:r>
              <a:rPr lang="en-US" sz="1400" dirty="0"/>
              <a:t> de </a:t>
            </a:r>
            <a:r>
              <a:rPr lang="en-US" sz="1400" dirty="0" err="1"/>
              <a:t>învățământ</a:t>
            </a:r>
            <a:r>
              <a:rPr lang="en-US" sz="1400" dirty="0"/>
              <a:t> </a:t>
            </a:r>
            <a:r>
              <a:rPr lang="en-US" sz="1400" dirty="0" err="1"/>
              <a:t>preuniversitar</a:t>
            </a:r>
            <a:r>
              <a:rPr lang="en-US" sz="1400" dirty="0"/>
              <a:t> de stat,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baza</a:t>
            </a:r>
            <a:r>
              <a:rPr lang="en-US" sz="1400" dirty="0"/>
              <a:t> </a:t>
            </a:r>
            <a:r>
              <a:rPr lang="en-US" sz="1400" dirty="0" err="1"/>
              <a:t>hotărârii</a:t>
            </a:r>
            <a:r>
              <a:rPr lang="en-US" sz="1400" dirty="0"/>
              <a:t> </a:t>
            </a:r>
            <a:r>
              <a:rPr lang="en-US" sz="1400" dirty="0" err="1"/>
              <a:t>consiliului</a:t>
            </a:r>
            <a:r>
              <a:rPr lang="en-US" sz="1400" dirty="0"/>
              <a:t> de </a:t>
            </a:r>
            <a:r>
              <a:rPr lang="en-US" sz="1400" dirty="0" err="1"/>
              <a:t>administrație</a:t>
            </a:r>
            <a:r>
              <a:rPr lang="en-US" sz="1400" dirty="0"/>
              <a:t>, conform </a:t>
            </a:r>
            <a:r>
              <a:rPr lang="en-US" sz="1400" dirty="0" err="1"/>
              <a:t>prevederilor</a:t>
            </a:r>
            <a:r>
              <a:rPr lang="en-US" sz="1400" dirty="0"/>
              <a:t> </a:t>
            </a:r>
            <a:r>
              <a:rPr lang="en-US" sz="1400" dirty="0" err="1"/>
              <a:t>Regulamentului-cadru</a:t>
            </a:r>
            <a:r>
              <a:rPr lang="en-US" sz="1400" dirty="0"/>
              <a:t> de </a:t>
            </a:r>
            <a:r>
              <a:rPr lang="en-US" sz="1400" dirty="0" err="1"/>
              <a:t>organizare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funcționare</a:t>
            </a:r>
            <a:r>
              <a:rPr lang="en-US" sz="1400" dirty="0"/>
              <a:t> a </a:t>
            </a:r>
            <a:r>
              <a:rPr lang="en-US" sz="1400" dirty="0" err="1"/>
              <a:t>unităților</a:t>
            </a:r>
            <a:r>
              <a:rPr lang="en-US" sz="1400" dirty="0"/>
              <a:t> de </a:t>
            </a:r>
            <a:r>
              <a:rPr lang="en-US" sz="1400" dirty="0" err="1"/>
              <a:t>învățământ</a:t>
            </a:r>
            <a:r>
              <a:rPr lang="en-US" sz="1400" dirty="0"/>
              <a:t> </a:t>
            </a:r>
            <a:r>
              <a:rPr lang="en-US" sz="1400" dirty="0" err="1"/>
              <a:t>preuniversitar</a:t>
            </a:r>
            <a:r>
              <a:rPr lang="en-US" sz="1400" dirty="0"/>
              <a:t> (ROFUIP), care </a:t>
            </a:r>
            <a:r>
              <a:rPr lang="en-US" sz="1400" b="1" dirty="0" err="1"/>
              <a:t>propune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sancțiunea</a:t>
            </a:r>
            <a:r>
              <a:rPr lang="en-US" sz="1400" dirty="0"/>
              <a:t>. </a:t>
            </a:r>
            <a:endParaRPr lang="ro-RO" sz="1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(</a:t>
            </a:r>
            <a:r>
              <a:rPr lang="en-US" sz="1400" dirty="0"/>
              <a:t>4) </a:t>
            </a:r>
            <a:r>
              <a:rPr lang="en-US" sz="1400" dirty="0" err="1">
                <a:solidFill>
                  <a:srgbClr val="FF0000"/>
                </a:solidFill>
              </a:rPr>
              <a:t>Sancțiunea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însoțită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scăderea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notei</a:t>
            </a:r>
            <a:r>
              <a:rPr lang="en-US" sz="1400" dirty="0">
                <a:solidFill>
                  <a:srgbClr val="FF0000"/>
                </a:solidFill>
              </a:rPr>
              <a:t> la </a:t>
            </a:r>
            <a:r>
              <a:rPr lang="en-US" sz="1400" dirty="0" err="1">
                <a:solidFill>
                  <a:srgbClr val="FF0000"/>
                </a:solidFill>
              </a:rPr>
              <a:t>purtare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este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aprobată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consiliul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profesoral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și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aplicată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profesorul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diriginte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și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directorul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unității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învățământ</a:t>
            </a:r>
            <a:r>
              <a:rPr lang="en-US" sz="1400" dirty="0">
                <a:solidFill>
                  <a:srgbClr val="FF0000"/>
                </a:solidFill>
              </a:rPr>
              <a:t>. </a:t>
            </a:r>
            <a:endParaRPr lang="ro-RO" sz="14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(</a:t>
            </a:r>
            <a:r>
              <a:rPr lang="en-US" sz="1400" dirty="0"/>
              <a:t>5) </a:t>
            </a:r>
            <a:r>
              <a:rPr lang="en-US" sz="1400" dirty="0" err="1">
                <a:solidFill>
                  <a:srgbClr val="FF0000"/>
                </a:solidFill>
              </a:rPr>
              <a:t>În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cazul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contestării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sancțiunii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aceasta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este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soluționată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consiliul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administrație</a:t>
            </a:r>
            <a:r>
              <a:rPr lang="en-US" sz="1400" dirty="0">
                <a:solidFill>
                  <a:srgbClr val="FF0000"/>
                </a:solidFill>
              </a:rPr>
              <a:t> al </a:t>
            </a:r>
            <a:r>
              <a:rPr lang="en-US" sz="1400" dirty="0" err="1">
                <a:solidFill>
                  <a:srgbClr val="FF0000"/>
                </a:solidFill>
              </a:rPr>
              <a:t>unității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învățământ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ro-RO" sz="14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 </a:t>
            </a:r>
            <a:r>
              <a:rPr lang="en-US" sz="1400" dirty="0"/>
              <a:t>(6) </a:t>
            </a:r>
            <a:r>
              <a:rPr lang="en-US" sz="1400" dirty="0" err="1"/>
              <a:t>Sancțiunea</a:t>
            </a:r>
            <a:r>
              <a:rPr lang="en-US" sz="1400" dirty="0"/>
              <a:t> </a:t>
            </a:r>
            <a:r>
              <a:rPr lang="en-US" sz="1400" dirty="0" err="1"/>
              <a:t>este</a:t>
            </a:r>
            <a:r>
              <a:rPr lang="en-US" sz="1400" dirty="0"/>
              <a:t> </a:t>
            </a:r>
            <a:r>
              <a:rPr lang="en-US" sz="1400" dirty="0" err="1"/>
              <a:t>consemnată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catalog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registrul</a:t>
            </a:r>
            <a:r>
              <a:rPr lang="en-US" sz="1400" dirty="0"/>
              <a:t> </a:t>
            </a:r>
            <a:r>
              <a:rPr lang="en-US" sz="1400" dirty="0" err="1"/>
              <a:t>matricol</a:t>
            </a:r>
            <a:r>
              <a:rPr lang="en-US" sz="1400" dirty="0"/>
              <a:t>, </a:t>
            </a:r>
            <a:r>
              <a:rPr lang="en-US" sz="1400" dirty="0" err="1"/>
              <a:t>iar</a:t>
            </a:r>
            <a:r>
              <a:rPr lang="en-US" sz="1400" dirty="0"/>
              <a:t> </a:t>
            </a:r>
            <a:r>
              <a:rPr lang="en-US" sz="1400" dirty="0" err="1"/>
              <a:t>procesul</a:t>
            </a:r>
            <a:r>
              <a:rPr lang="en-US" sz="1400" dirty="0"/>
              <a:t>-verbal </a:t>
            </a:r>
            <a:r>
              <a:rPr lang="en-US" sz="1400" dirty="0" err="1"/>
              <a:t>aferent</a:t>
            </a:r>
            <a:r>
              <a:rPr lang="en-US" sz="1400" dirty="0"/>
              <a:t> </a:t>
            </a:r>
            <a:r>
              <a:rPr lang="en-US" sz="1400" dirty="0" err="1"/>
              <a:t>sancțiunii</a:t>
            </a:r>
            <a:r>
              <a:rPr lang="en-US" sz="1400" dirty="0"/>
              <a:t> </a:t>
            </a:r>
            <a:r>
              <a:rPr lang="en-US" sz="1400" dirty="0" err="1"/>
              <a:t>este</a:t>
            </a:r>
            <a:r>
              <a:rPr lang="en-US" sz="1400" dirty="0"/>
              <a:t> </a:t>
            </a:r>
            <a:r>
              <a:rPr lang="en-US" sz="1400" dirty="0" err="1"/>
              <a:t>consemnat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registrul</a:t>
            </a:r>
            <a:r>
              <a:rPr lang="en-US" sz="1400" dirty="0"/>
              <a:t> de </a:t>
            </a:r>
            <a:r>
              <a:rPr lang="en-US" sz="1400" dirty="0" err="1"/>
              <a:t>procese-verbale</a:t>
            </a:r>
            <a:r>
              <a:rPr lang="en-US" sz="1400" dirty="0"/>
              <a:t> al </a:t>
            </a:r>
            <a:r>
              <a:rPr lang="en-US" sz="1400" dirty="0" err="1"/>
              <a:t>consiliului</a:t>
            </a:r>
            <a:r>
              <a:rPr lang="en-US" sz="1400" dirty="0"/>
              <a:t> </a:t>
            </a:r>
            <a:r>
              <a:rPr lang="en-US" sz="1400" dirty="0" err="1"/>
              <a:t>clasei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al </a:t>
            </a:r>
            <a:r>
              <a:rPr lang="en-US" sz="1400" dirty="0" err="1"/>
              <a:t>consiliului</a:t>
            </a:r>
            <a:r>
              <a:rPr lang="en-US" sz="1400" dirty="0"/>
              <a:t> de </a:t>
            </a:r>
            <a:r>
              <a:rPr lang="en-US" sz="1400" dirty="0" err="1"/>
              <a:t>administrație</a:t>
            </a:r>
            <a:r>
              <a:rPr lang="en-US" sz="1400" dirty="0"/>
              <a:t> al </a:t>
            </a:r>
            <a:r>
              <a:rPr lang="en-US" sz="1400" dirty="0" err="1"/>
              <a:t>unității</a:t>
            </a:r>
            <a:r>
              <a:rPr lang="en-US" sz="1400" dirty="0"/>
              <a:t> de </a:t>
            </a:r>
            <a:r>
              <a:rPr lang="en-US" sz="1400" dirty="0" err="1"/>
              <a:t>învățământ</a:t>
            </a:r>
            <a:r>
              <a:rPr lang="en-US" sz="1400" dirty="0"/>
              <a:t>. </a:t>
            </a:r>
            <a:endParaRPr lang="ro-RO" sz="1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(</a:t>
            </a:r>
            <a:r>
              <a:rPr lang="en-US" sz="1400" dirty="0"/>
              <a:t>7) </a:t>
            </a:r>
            <a:r>
              <a:rPr lang="en-US" sz="1400" dirty="0" err="1">
                <a:solidFill>
                  <a:srgbClr val="FF0000"/>
                </a:solidFill>
              </a:rPr>
              <a:t>Documentul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referitor</a:t>
            </a:r>
            <a:r>
              <a:rPr lang="en-US" sz="1400" dirty="0">
                <a:solidFill>
                  <a:srgbClr val="FF0000"/>
                </a:solidFill>
              </a:rPr>
              <a:t> la </a:t>
            </a:r>
            <a:r>
              <a:rPr lang="en-US" sz="1400" dirty="0" err="1">
                <a:solidFill>
                  <a:srgbClr val="FF0000"/>
                </a:solidFill>
              </a:rPr>
              <a:t>suspendarea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elevului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este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înmânat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elevului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sau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părintelui</a:t>
            </a:r>
            <a:r>
              <a:rPr lang="en-US" sz="1400" dirty="0">
                <a:solidFill>
                  <a:srgbClr val="FF0000"/>
                </a:solidFill>
              </a:rPr>
              <a:t>/</a:t>
            </a:r>
            <a:r>
              <a:rPr lang="en-US" sz="1400" dirty="0" err="1">
                <a:solidFill>
                  <a:srgbClr val="FF0000"/>
                </a:solidFill>
              </a:rPr>
              <a:t>reprezentantului</a:t>
            </a:r>
            <a:r>
              <a:rPr lang="en-US" sz="1400" dirty="0">
                <a:solidFill>
                  <a:srgbClr val="FF0000"/>
                </a:solidFill>
              </a:rPr>
              <a:t> legal, </a:t>
            </a:r>
            <a:r>
              <a:rPr lang="en-US" sz="1400" dirty="0" err="1">
                <a:solidFill>
                  <a:srgbClr val="FF0000"/>
                </a:solidFill>
              </a:rPr>
              <a:t>pentru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elevii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minori</a:t>
            </a:r>
            <a:r>
              <a:rPr lang="en-US" sz="1400" dirty="0">
                <a:solidFill>
                  <a:srgbClr val="FF0000"/>
                </a:solidFill>
              </a:rPr>
              <a:t>, personal, sub </a:t>
            </a:r>
            <a:r>
              <a:rPr lang="en-US" sz="1400" dirty="0" err="1">
                <a:solidFill>
                  <a:srgbClr val="FF0000"/>
                </a:solidFill>
              </a:rPr>
              <a:t>semnătură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sau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în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situația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în</a:t>
            </a:r>
            <a:r>
              <a:rPr lang="en-US" sz="1400" dirty="0">
                <a:solidFill>
                  <a:srgbClr val="FF0000"/>
                </a:solidFill>
              </a:rPr>
              <a:t> care </a:t>
            </a:r>
            <a:r>
              <a:rPr lang="en-US" sz="1400" dirty="0" err="1">
                <a:solidFill>
                  <a:srgbClr val="FF0000"/>
                </a:solidFill>
              </a:rPr>
              <a:t>acest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lucru</a:t>
            </a:r>
            <a:r>
              <a:rPr lang="en-US" sz="1400" dirty="0">
                <a:solidFill>
                  <a:srgbClr val="FF0000"/>
                </a:solidFill>
              </a:rPr>
              <a:t> nu </a:t>
            </a:r>
            <a:r>
              <a:rPr lang="en-US" sz="1400" dirty="0" err="1">
                <a:solidFill>
                  <a:srgbClr val="FF0000"/>
                </a:solidFill>
              </a:rPr>
              <a:t>este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posibil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este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trimis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prin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poștă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sau</a:t>
            </a:r>
            <a:r>
              <a:rPr lang="en-US" sz="1400" dirty="0">
                <a:solidFill>
                  <a:srgbClr val="FF0000"/>
                </a:solidFill>
              </a:rPr>
              <a:t> e-mail, cu </a:t>
            </a:r>
            <a:r>
              <a:rPr lang="en-US" sz="1400" dirty="0" err="1">
                <a:solidFill>
                  <a:srgbClr val="FF0000"/>
                </a:solidFill>
              </a:rPr>
              <a:t>confirmare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primire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în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termen</a:t>
            </a:r>
            <a:r>
              <a:rPr lang="en-US" sz="1400" dirty="0">
                <a:solidFill>
                  <a:srgbClr val="FF0000"/>
                </a:solidFill>
              </a:rPr>
              <a:t> de 5 </a:t>
            </a:r>
            <a:r>
              <a:rPr lang="en-US" sz="1400" dirty="0" err="1">
                <a:solidFill>
                  <a:srgbClr val="FF0000"/>
                </a:solidFill>
              </a:rPr>
              <a:t>zile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lucrătoare</a:t>
            </a:r>
            <a:r>
              <a:rPr lang="ro-RO" sz="1400" dirty="0" smtClean="0">
                <a:solidFill>
                  <a:srgbClr val="FF0000"/>
                </a:solidFill>
              </a:rPr>
              <a:t> 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404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379" y="1127098"/>
            <a:ext cx="11624552" cy="589496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Art</a:t>
            </a:r>
            <a:r>
              <a:rPr lang="en-US" sz="1400" dirty="0"/>
              <a:t>. 23. — </a:t>
            </a:r>
            <a:r>
              <a:rPr lang="en-US" sz="1400" b="1" dirty="0"/>
              <a:t>(1) </a:t>
            </a:r>
            <a:r>
              <a:rPr lang="en-US" sz="1400" b="1" dirty="0" err="1"/>
              <a:t>Preavizul</a:t>
            </a:r>
            <a:r>
              <a:rPr lang="en-US" sz="1400" b="1" dirty="0"/>
              <a:t> de </a:t>
            </a:r>
            <a:r>
              <a:rPr lang="en-US" sz="1400" b="1" dirty="0" err="1"/>
              <a:t>exmatriculare</a:t>
            </a:r>
            <a:r>
              <a:rPr lang="en-US" sz="1400" b="1" dirty="0"/>
              <a:t> se </a:t>
            </a:r>
            <a:r>
              <a:rPr lang="en-US" sz="1400" b="1" dirty="0" err="1"/>
              <a:t>aplică</a:t>
            </a:r>
            <a:r>
              <a:rPr lang="en-US" sz="1400" b="1" dirty="0"/>
              <a:t> </a:t>
            </a:r>
            <a:r>
              <a:rPr lang="en-US" sz="1400" b="1" dirty="0" err="1"/>
              <a:t>pentru</a:t>
            </a:r>
            <a:r>
              <a:rPr lang="en-US" sz="1400" b="1" dirty="0"/>
              <a:t> </a:t>
            </a:r>
            <a:r>
              <a:rPr lang="en-US" sz="1400" b="1" dirty="0" err="1"/>
              <a:t>comiterea</a:t>
            </a:r>
            <a:r>
              <a:rPr lang="en-US" sz="1400" b="1" dirty="0"/>
              <a:t> </a:t>
            </a:r>
            <a:r>
              <a:rPr lang="en-US" sz="1400" b="1" dirty="0" err="1"/>
              <a:t>unor</a:t>
            </a:r>
            <a:r>
              <a:rPr lang="en-US" sz="1400" b="1" dirty="0"/>
              <a:t> </a:t>
            </a:r>
            <a:r>
              <a:rPr lang="en-US" sz="1400" b="1" dirty="0" err="1"/>
              <a:t>fapte</a:t>
            </a:r>
            <a:r>
              <a:rPr lang="en-US" sz="1400" b="1" dirty="0"/>
              <a:t> grave de </a:t>
            </a:r>
            <a:r>
              <a:rPr lang="en-US" sz="1400" b="1" dirty="0" err="1"/>
              <a:t>violență</a:t>
            </a:r>
            <a:r>
              <a:rPr lang="en-US" sz="1400" b="1" dirty="0"/>
              <a:t> </a:t>
            </a:r>
            <a:r>
              <a:rPr lang="en-US" sz="1400" b="1" dirty="0" err="1"/>
              <a:t>sau</a:t>
            </a:r>
            <a:r>
              <a:rPr lang="en-US" sz="1400" b="1" dirty="0"/>
              <a:t> </a:t>
            </a:r>
            <a:r>
              <a:rPr lang="en-US" sz="1400" b="1" dirty="0" err="1"/>
              <a:t>pentru</a:t>
            </a:r>
            <a:r>
              <a:rPr lang="en-US" sz="1400" b="1" dirty="0"/>
              <a:t> </a:t>
            </a:r>
            <a:r>
              <a:rPr lang="en-US" sz="1400" b="1" dirty="0" err="1"/>
              <a:t>încălcarea</a:t>
            </a:r>
            <a:r>
              <a:rPr lang="en-US" sz="1400" b="1" dirty="0"/>
              <a:t> </a:t>
            </a:r>
            <a:r>
              <a:rPr lang="en-US" sz="1400" b="1" dirty="0" err="1"/>
              <a:t>gravă</a:t>
            </a:r>
            <a:r>
              <a:rPr lang="en-US" sz="1400" b="1" dirty="0"/>
              <a:t> a </a:t>
            </a:r>
            <a:r>
              <a:rPr lang="en-US" sz="1400" b="1" dirty="0" err="1"/>
              <a:t>regulamentelor</a:t>
            </a:r>
            <a:r>
              <a:rPr lang="en-US" sz="1400" b="1" dirty="0"/>
              <a:t> </a:t>
            </a:r>
            <a:r>
              <a:rPr lang="en-US" sz="1400" b="1" dirty="0" err="1"/>
              <a:t>în</a:t>
            </a:r>
            <a:r>
              <a:rPr lang="en-US" sz="1400" b="1" dirty="0"/>
              <a:t> </a:t>
            </a:r>
            <a:r>
              <a:rPr lang="en-US" sz="1400" b="1" dirty="0" err="1"/>
              <a:t>vigoare</a:t>
            </a:r>
            <a:r>
              <a:rPr lang="en-US" sz="1400" b="1" dirty="0"/>
              <a:t>. </a:t>
            </a:r>
            <a:endParaRPr lang="ro-RO" sz="1400" b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 smtClean="0"/>
              <a:t>(</a:t>
            </a:r>
            <a:r>
              <a:rPr lang="en-US" sz="1400" b="1" dirty="0"/>
              <a:t>2) </a:t>
            </a:r>
            <a:r>
              <a:rPr lang="en-US" sz="1400" dirty="0" err="1"/>
              <a:t>Abaterea</a:t>
            </a:r>
            <a:r>
              <a:rPr lang="en-US" sz="1400" dirty="0"/>
              <a:t> </a:t>
            </a:r>
            <a:r>
              <a:rPr lang="en-US" sz="1400" dirty="0" err="1"/>
              <a:t>este</a:t>
            </a:r>
            <a:r>
              <a:rPr lang="en-US" sz="1400" dirty="0"/>
              <a:t> </a:t>
            </a:r>
            <a:r>
              <a:rPr lang="en-US" sz="1400" b="1" dirty="0" err="1"/>
              <a:t>cercetată</a:t>
            </a:r>
            <a:r>
              <a:rPr lang="en-US" sz="1400" dirty="0"/>
              <a:t> de </a:t>
            </a:r>
            <a:r>
              <a:rPr lang="en-US" sz="1400" dirty="0" err="1"/>
              <a:t>Comisia</a:t>
            </a:r>
            <a:r>
              <a:rPr lang="en-US" sz="1400" dirty="0"/>
              <a:t> </a:t>
            </a:r>
            <a:r>
              <a:rPr lang="en-US" sz="1400" dirty="0" err="1"/>
              <a:t>pentru</a:t>
            </a:r>
            <a:r>
              <a:rPr lang="en-US" sz="1400" dirty="0"/>
              <a:t> </a:t>
            </a:r>
            <a:r>
              <a:rPr lang="en-US" sz="1400" dirty="0" err="1"/>
              <a:t>prevenirea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combaterea</a:t>
            </a:r>
            <a:r>
              <a:rPr lang="en-US" sz="1400" dirty="0"/>
              <a:t> </a:t>
            </a:r>
            <a:r>
              <a:rPr lang="en-US" sz="1400" dirty="0" err="1"/>
              <a:t>violenței</a:t>
            </a:r>
            <a:r>
              <a:rPr lang="en-US" sz="1400" dirty="0"/>
              <a:t>, a </a:t>
            </a:r>
            <a:r>
              <a:rPr lang="en-US" sz="1400" dirty="0" err="1"/>
              <a:t>faptelor</a:t>
            </a:r>
            <a:r>
              <a:rPr lang="en-US" sz="1400" dirty="0"/>
              <a:t> de </a:t>
            </a:r>
            <a:r>
              <a:rPr lang="en-US" sz="1400" dirty="0" err="1"/>
              <a:t>corupție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discriminării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mediul</a:t>
            </a:r>
            <a:r>
              <a:rPr lang="en-US" sz="1400" dirty="0"/>
              <a:t> </a:t>
            </a:r>
            <a:r>
              <a:rPr lang="en-US" sz="1400" dirty="0" err="1"/>
              <a:t>școlar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promovarea</a:t>
            </a:r>
            <a:r>
              <a:rPr lang="en-US" sz="1400" dirty="0"/>
              <a:t> </a:t>
            </a:r>
            <a:r>
              <a:rPr lang="en-US" sz="1400" dirty="0" err="1"/>
              <a:t>interculturalității</a:t>
            </a:r>
            <a:r>
              <a:rPr lang="en-US" sz="1400" dirty="0"/>
              <a:t>, </a:t>
            </a:r>
            <a:r>
              <a:rPr lang="en-US" sz="1400" dirty="0" err="1"/>
              <a:t>constituită</a:t>
            </a:r>
            <a:r>
              <a:rPr lang="en-US" sz="1400" dirty="0"/>
              <a:t> la </a:t>
            </a:r>
            <a:r>
              <a:rPr lang="en-US" sz="1400" dirty="0" err="1"/>
              <a:t>nivelul</a:t>
            </a:r>
            <a:r>
              <a:rPr lang="en-US" sz="1400" dirty="0"/>
              <a:t> </a:t>
            </a:r>
            <a:r>
              <a:rPr lang="en-US" sz="1400" dirty="0" err="1"/>
              <a:t>unităților</a:t>
            </a:r>
            <a:r>
              <a:rPr lang="en-US" sz="1400" dirty="0"/>
              <a:t> de </a:t>
            </a:r>
            <a:r>
              <a:rPr lang="en-US" sz="1400" dirty="0" err="1"/>
              <a:t>învățământ</a:t>
            </a:r>
            <a:r>
              <a:rPr lang="en-US" sz="1400" dirty="0"/>
              <a:t> </a:t>
            </a:r>
            <a:r>
              <a:rPr lang="en-US" sz="1400" dirty="0" err="1"/>
              <a:t>preuniversitar</a:t>
            </a:r>
            <a:r>
              <a:rPr lang="en-US" sz="1400" dirty="0"/>
              <a:t> de stat,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baza</a:t>
            </a:r>
            <a:r>
              <a:rPr lang="en-US" sz="1400" dirty="0"/>
              <a:t> </a:t>
            </a:r>
            <a:r>
              <a:rPr lang="en-US" sz="1400" dirty="0" err="1"/>
              <a:t>hotărârii</a:t>
            </a:r>
            <a:r>
              <a:rPr lang="en-US" sz="1400" dirty="0"/>
              <a:t> </a:t>
            </a:r>
            <a:r>
              <a:rPr lang="en-US" sz="1400" dirty="0" err="1"/>
              <a:t>consiliului</a:t>
            </a:r>
            <a:r>
              <a:rPr lang="en-US" sz="1400" dirty="0"/>
              <a:t> de </a:t>
            </a:r>
            <a:r>
              <a:rPr lang="en-US" sz="1400" dirty="0" err="1"/>
              <a:t>administrație</a:t>
            </a:r>
            <a:r>
              <a:rPr lang="en-US" sz="1400" dirty="0"/>
              <a:t>, conform </a:t>
            </a:r>
            <a:r>
              <a:rPr lang="en-US" sz="1400" dirty="0" err="1"/>
              <a:t>prevederilor</a:t>
            </a:r>
            <a:r>
              <a:rPr lang="en-US" sz="1400" dirty="0"/>
              <a:t> </a:t>
            </a:r>
            <a:r>
              <a:rPr lang="en-US" sz="1400" dirty="0" err="1"/>
              <a:t>Regulamentului-cadru</a:t>
            </a:r>
            <a:r>
              <a:rPr lang="en-US" sz="1400" dirty="0"/>
              <a:t> de </a:t>
            </a:r>
            <a:r>
              <a:rPr lang="en-US" sz="1400" dirty="0" err="1"/>
              <a:t>organizare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funcționare</a:t>
            </a:r>
            <a:r>
              <a:rPr lang="en-US" sz="1400" dirty="0"/>
              <a:t> a </a:t>
            </a:r>
            <a:r>
              <a:rPr lang="en-US" sz="1400" dirty="0" err="1"/>
              <a:t>unităților</a:t>
            </a:r>
            <a:r>
              <a:rPr lang="en-US" sz="1400" dirty="0"/>
              <a:t> de </a:t>
            </a:r>
            <a:r>
              <a:rPr lang="en-US" sz="1400" dirty="0" err="1"/>
              <a:t>învățământ</a:t>
            </a:r>
            <a:r>
              <a:rPr lang="en-US" sz="1400" dirty="0"/>
              <a:t> </a:t>
            </a:r>
            <a:r>
              <a:rPr lang="en-US" sz="1400" dirty="0" err="1"/>
              <a:t>preuniversitar</a:t>
            </a:r>
            <a:r>
              <a:rPr lang="en-US" sz="1400" dirty="0"/>
              <a:t> (ROFUIP), care </a:t>
            </a:r>
            <a:r>
              <a:rPr lang="en-US" sz="1400" b="1" dirty="0" err="1"/>
              <a:t>propune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sancțiunea</a:t>
            </a:r>
            <a:r>
              <a:rPr lang="en-US" sz="1400" dirty="0"/>
              <a:t>. </a:t>
            </a:r>
            <a:endParaRPr lang="ro-RO" sz="1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solidFill>
                  <a:srgbClr val="FF0000"/>
                </a:solidFill>
              </a:rPr>
              <a:t>(</a:t>
            </a:r>
            <a:r>
              <a:rPr lang="en-US" sz="1400" dirty="0">
                <a:solidFill>
                  <a:srgbClr val="FF0000"/>
                </a:solidFill>
              </a:rPr>
              <a:t>3) </a:t>
            </a:r>
            <a:r>
              <a:rPr lang="en-US" sz="1400" dirty="0" err="1">
                <a:solidFill>
                  <a:srgbClr val="FF0000"/>
                </a:solidFill>
              </a:rPr>
              <a:t>Sancțiunea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este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aprobată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consiliul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profesoral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și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aplicată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profesorul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diriginte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și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directorul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unității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învățământ</a:t>
            </a:r>
            <a:r>
              <a:rPr lang="en-US" sz="1400" dirty="0">
                <a:solidFill>
                  <a:srgbClr val="FF0000"/>
                </a:solidFill>
              </a:rPr>
              <a:t>. </a:t>
            </a:r>
            <a:endParaRPr lang="ro-RO" sz="14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solidFill>
                  <a:srgbClr val="FF0000"/>
                </a:solidFill>
              </a:rPr>
              <a:t>(</a:t>
            </a:r>
            <a:r>
              <a:rPr lang="en-US" sz="1400" dirty="0">
                <a:solidFill>
                  <a:srgbClr val="FF0000"/>
                </a:solidFill>
              </a:rPr>
              <a:t>4) </a:t>
            </a:r>
            <a:r>
              <a:rPr lang="en-US" sz="1400" dirty="0" err="1">
                <a:solidFill>
                  <a:srgbClr val="FF0000"/>
                </a:solidFill>
              </a:rPr>
              <a:t>În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cazul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contestării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sancțiunii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aceasta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este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soluționată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consiliul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administrație</a:t>
            </a:r>
            <a:r>
              <a:rPr lang="en-US" sz="1400" dirty="0">
                <a:solidFill>
                  <a:srgbClr val="FF0000"/>
                </a:solidFill>
              </a:rPr>
              <a:t> al </a:t>
            </a:r>
            <a:r>
              <a:rPr lang="en-US" sz="1400" dirty="0" err="1">
                <a:solidFill>
                  <a:srgbClr val="FF0000"/>
                </a:solidFill>
              </a:rPr>
              <a:t>unității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învățământ</a:t>
            </a:r>
            <a:r>
              <a:rPr lang="en-US" sz="1400" dirty="0">
                <a:solidFill>
                  <a:srgbClr val="FF0000"/>
                </a:solidFill>
              </a:rPr>
              <a:t>. </a:t>
            </a:r>
            <a:endParaRPr lang="ro-RO" sz="14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(</a:t>
            </a:r>
            <a:r>
              <a:rPr lang="en-US" sz="1400" dirty="0"/>
              <a:t>5) </a:t>
            </a:r>
            <a:r>
              <a:rPr lang="en-US" sz="1400" dirty="0" err="1"/>
              <a:t>Sancțiunea</a:t>
            </a:r>
            <a:r>
              <a:rPr lang="en-US" sz="1400" dirty="0"/>
              <a:t> </a:t>
            </a:r>
            <a:r>
              <a:rPr lang="en-US" sz="1400" dirty="0" err="1"/>
              <a:t>este</a:t>
            </a:r>
            <a:r>
              <a:rPr lang="en-US" sz="1400" dirty="0"/>
              <a:t> </a:t>
            </a:r>
            <a:r>
              <a:rPr lang="en-US" sz="1400" dirty="0" err="1"/>
              <a:t>consemnată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catalog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registrul</a:t>
            </a:r>
            <a:r>
              <a:rPr lang="en-US" sz="1400" dirty="0"/>
              <a:t> </a:t>
            </a:r>
            <a:r>
              <a:rPr lang="en-US" sz="1400" dirty="0" err="1"/>
              <a:t>matricol</a:t>
            </a:r>
            <a:r>
              <a:rPr lang="en-US" sz="1400" dirty="0"/>
              <a:t>, </a:t>
            </a:r>
            <a:r>
              <a:rPr lang="en-US" sz="1400" dirty="0" err="1"/>
              <a:t>iar</a:t>
            </a:r>
            <a:r>
              <a:rPr lang="en-US" sz="1400" dirty="0"/>
              <a:t> </a:t>
            </a:r>
            <a:r>
              <a:rPr lang="en-US" sz="1400" dirty="0" err="1"/>
              <a:t>procesul</a:t>
            </a:r>
            <a:r>
              <a:rPr lang="en-US" sz="1400" dirty="0"/>
              <a:t>-verbal </a:t>
            </a:r>
            <a:r>
              <a:rPr lang="en-US" sz="1400" dirty="0" err="1"/>
              <a:t>aferent</a:t>
            </a:r>
            <a:r>
              <a:rPr lang="en-US" sz="1400" dirty="0"/>
              <a:t> </a:t>
            </a:r>
            <a:r>
              <a:rPr lang="en-US" sz="1400" dirty="0" err="1"/>
              <a:t>sancțiunii</a:t>
            </a:r>
            <a:r>
              <a:rPr lang="en-US" sz="1400" dirty="0"/>
              <a:t> </a:t>
            </a:r>
            <a:r>
              <a:rPr lang="en-US" sz="1400" dirty="0" err="1"/>
              <a:t>este</a:t>
            </a:r>
            <a:r>
              <a:rPr lang="en-US" sz="1400" dirty="0"/>
              <a:t> </a:t>
            </a:r>
            <a:r>
              <a:rPr lang="en-US" sz="1400" dirty="0" err="1"/>
              <a:t>consemnat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registrul</a:t>
            </a:r>
            <a:r>
              <a:rPr lang="en-US" sz="1400" dirty="0"/>
              <a:t> de </a:t>
            </a:r>
            <a:r>
              <a:rPr lang="en-US" sz="1400" dirty="0" err="1"/>
              <a:t>procese-verbale</a:t>
            </a:r>
            <a:r>
              <a:rPr lang="en-US" sz="1400" dirty="0"/>
              <a:t> al </a:t>
            </a:r>
            <a:r>
              <a:rPr lang="en-US" sz="1400" dirty="0" err="1"/>
              <a:t>consiliului</a:t>
            </a:r>
            <a:r>
              <a:rPr lang="en-US" sz="1400" dirty="0"/>
              <a:t> </a:t>
            </a:r>
            <a:r>
              <a:rPr lang="en-US" sz="1400" dirty="0" err="1"/>
              <a:t>clasei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al </a:t>
            </a:r>
            <a:r>
              <a:rPr lang="en-US" sz="1400" dirty="0" err="1"/>
              <a:t>consiliului</a:t>
            </a:r>
            <a:r>
              <a:rPr lang="en-US" sz="1400" dirty="0"/>
              <a:t> de </a:t>
            </a:r>
            <a:r>
              <a:rPr lang="en-US" sz="1400" dirty="0" err="1"/>
              <a:t>administrație</a:t>
            </a:r>
            <a:r>
              <a:rPr lang="en-US" sz="1400" dirty="0"/>
              <a:t> al </a:t>
            </a:r>
            <a:r>
              <a:rPr lang="en-US" sz="1400" dirty="0" err="1"/>
              <a:t>unității</a:t>
            </a:r>
            <a:r>
              <a:rPr lang="en-US" sz="1400" dirty="0"/>
              <a:t> de </a:t>
            </a:r>
            <a:r>
              <a:rPr lang="en-US" sz="1400" dirty="0" err="1"/>
              <a:t>învățământ</a:t>
            </a:r>
            <a:r>
              <a:rPr lang="en-US" sz="1400" dirty="0"/>
              <a:t>. </a:t>
            </a:r>
            <a:endParaRPr lang="ro-RO" sz="1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(</a:t>
            </a:r>
            <a:r>
              <a:rPr lang="en-US" sz="1400" dirty="0"/>
              <a:t>6) </a:t>
            </a:r>
            <a:r>
              <a:rPr lang="en-US" sz="1400" dirty="0" err="1"/>
              <a:t>Sancțiunea</a:t>
            </a:r>
            <a:r>
              <a:rPr lang="en-US" sz="1400" dirty="0"/>
              <a:t> </a:t>
            </a:r>
            <a:r>
              <a:rPr lang="en-US" sz="1400" dirty="0" err="1"/>
              <a:t>este</a:t>
            </a:r>
            <a:r>
              <a:rPr lang="en-US" sz="1400" dirty="0"/>
              <a:t> </a:t>
            </a:r>
            <a:r>
              <a:rPr lang="en-US" sz="1400" dirty="0" err="1"/>
              <a:t>însoțită</a:t>
            </a:r>
            <a:r>
              <a:rPr lang="en-US" sz="1400" dirty="0"/>
              <a:t> de </a:t>
            </a:r>
            <a:r>
              <a:rPr lang="en-US" sz="1400" dirty="0" err="1"/>
              <a:t>scăderea</a:t>
            </a:r>
            <a:r>
              <a:rPr lang="en-US" sz="1400" dirty="0"/>
              <a:t> </a:t>
            </a:r>
            <a:r>
              <a:rPr lang="en-US" sz="1400" dirty="0" err="1"/>
              <a:t>notei</a:t>
            </a:r>
            <a:r>
              <a:rPr lang="en-US" sz="1400" dirty="0"/>
              <a:t> la </a:t>
            </a:r>
            <a:r>
              <a:rPr lang="en-US" sz="1400" dirty="0" err="1"/>
              <a:t>purtare</a:t>
            </a:r>
            <a:r>
              <a:rPr lang="en-US" sz="1400" dirty="0"/>
              <a:t>. </a:t>
            </a:r>
            <a:endParaRPr lang="ro-RO" sz="1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solidFill>
                  <a:srgbClr val="FF0000"/>
                </a:solidFill>
              </a:rPr>
              <a:t>(</a:t>
            </a:r>
            <a:r>
              <a:rPr lang="en-US" sz="1400" dirty="0">
                <a:solidFill>
                  <a:srgbClr val="FF0000"/>
                </a:solidFill>
              </a:rPr>
              <a:t>7) </a:t>
            </a:r>
            <a:r>
              <a:rPr lang="en-US" sz="1400" dirty="0" err="1">
                <a:solidFill>
                  <a:srgbClr val="FF0000"/>
                </a:solidFill>
              </a:rPr>
              <a:t>Documentul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referitor</a:t>
            </a:r>
            <a:r>
              <a:rPr lang="en-US" sz="1400" dirty="0">
                <a:solidFill>
                  <a:srgbClr val="FF0000"/>
                </a:solidFill>
              </a:rPr>
              <a:t> la </a:t>
            </a:r>
            <a:r>
              <a:rPr lang="en-US" sz="1400" dirty="0" err="1">
                <a:solidFill>
                  <a:srgbClr val="FF0000"/>
                </a:solidFill>
              </a:rPr>
              <a:t>suspendarea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elevului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este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înmânat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elevului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sau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părintelui</a:t>
            </a:r>
            <a:r>
              <a:rPr lang="en-US" sz="1400" dirty="0">
                <a:solidFill>
                  <a:srgbClr val="FF0000"/>
                </a:solidFill>
              </a:rPr>
              <a:t>/</a:t>
            </a:r>
            <a:r>
              <a:rPr lang="en-US" sz="1400" dirty="0" err="1">
                <a:solidFill>
                  <a:srgbClr val="FF0000"/>
                </a:solidFill>
              </a:rPr>
              <a:t>reprezentantului</a:t>
            </a:r>
            <a:r>
              <a:rPr lang="en-US" sz="1400" dirty="0">
                <a:solidFill>
                  <a:srgbClr val="FF0000"/>
                </a:solidFill>
              </a:rPr>
              <a:t> legal, </a:t>
            </a:r>
            <a:r>
              <a:rPr lang="en-US" sz="1400" dirty="0" err="1">
                <a:solidFill>
                  <a:srgbClr val="FF0000"/>
                </a:solidFill>
              </a:rPr>
              <a:t>pentru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elevii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minori</a:t>
            </a:r>
            <a:r>
              <a:rPr lang="en-US" sz="1400" dirty="0">
                <a:solidFill>
                  <a:srgbClr val="FF0000"/>
                </a:solidFill>
              </a:rPr>
              <a:t>, personal, sub </a:t>
            </a:r>
            <a:r>
              <a:rPr lang="en-US" sz="1400" dirty="0" err="1">
                <a:solidFill>
                  <a:srgbClr val="FF0000"/>
                </a:solidFill>
              </a:rPr>
              <a:t>semnătură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sau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în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situația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în</a:t>
            </a:r>
            <a:r>
              <a:rPr lang="en-US" sz="1400" dirty="0">
                <a:solidFill>
                  <a:srgbClr val="FF0000"/>
                </a:solidFill>
              </a:rPr>
              <a:t> care </a:t>
            </a:r>
            <a:r>
              <a:rPr lang="en-US" sz="1400" dirty="0" err="1">
                <a:solidFill>
                  <a:srgbClr val="FF0000"/>
                </a:solidFill>
              </a:rPr>
              <a:t>acest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lucru</a:t>
            </a:r>
            <a:r>
              <a:rPr lang="en-US" sz="1400" dirty="0">
                <a:solidFill>
                  <a:srgbClr val="FF0000"/>
                </a:solidFill>
              </a:rPr>
              <a:t> nu </a:t>
            </a:r>
            <a:r>
              <a:rPr lang="en-US" sz="1400" dirty="0" err="1">
                <a:solidFill>
                  <a:srgbClr val="FF0000"/>
                </a:solidFill>
              </a:rPr>
              <a:t>este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posibil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este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trimis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prin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poștă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sau</a:t>
            </a:r>
            <a:r>
              <a:rPr lang="en-US" sz="1400" dirty="0">
                <a:solidFill>
                  <a:srgbClr val="FF0000"/>
                </a:solidFill>
              </a:rPr>
              <a:t> e-mail, cu </a:t>
            </a:r>
            <a:r>
              <a:rPr lang="en-US" sz="1400" dirty="0" err="1">
                <a:solidFill>
                  <a:srgbClr val="FF0000"/>
                </a:solidFill>
              </a:rPr>
              <a:t>confirmare</a:t>
            </a:r>
            <a:r>
              <a:rPr lang="en-US" sz="1400" dirty="0">
                <a:solidFill>
                  <a:srgbClr val="FF0000"/>
                </a:solidFill>
              </a:rPr>
              <a:t> de </a:t>
            </a:r>
            <a:r>
              <a:rPr lang="en-US" sz="1400" dirty="0" err="1">
                <a:solidFill>
                  <a:srgbClr val="FF0000"/>
                </a:solidFill>
              </a:rPr>
              <a:t>primire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în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termen</a:t>
            </a:r>
            <a:r>
              <a:rPr lang="en-US" sz="1400" dirty="0">
                <a:solidFill>
                  <a:srgbClr val="FF0000"/>
                </a:solidFill>
              </a:rPr>
              <a:t> de 5 </a:t>
            </a:r>
            <a:r>
              <a:rPr lang="en-US" sz="1400" dirty="0" err="1">
                <a:solidFill>
                  <a:srgbClr val="FF0000"/>
                </a:solidFill>
              </a:rPr>
              <a:t>zile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lucrătoare</a:t>
            </a:r>
            <a:r>
              <a:rPr lang="en-US" sz="1400" dirty="0"/>
              <a:t>.</a:t>
            </a:r>
            <a:endParaRPr lang="ro-RO" sz="1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o-RO" sz="1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Art</a:t>
            </a:r>
            <a:r>
              <a:rPr lang="en-US" sz="1400" dirty="0"/>
              <a:t>. 24. — (1) </a:t>
            </a:r>
            <a:r>
              <a:rPr lang="en-US" sz="1400" dirty="0" err="1"/>
              <a:t>Exmatricularea</a:t>
            </a:r>
            <a:r>
              <a:rPr lang="en-US" sz="1400" dirty="0"/>
              <a:t> </a:t>
            </a:r>
            <a:r>
              <a:rPr lang="en-US" sz="1400" dirty="0" err="1"/>
              <a:t>constă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eliminarea</a:t>
            </a:r>
            <a:r>
              <a:rPr lang="en-US" sz="1400" dirty="0"/>
              <a:t> </a:t>
            </a:r>
            <a:r>
              <a:rPr lang="en-US" sz="1400" dirty="0" err="1"/>
              <a:t>elevului</a:t>
            </a:r>
            <a:r>
              <a:rPr lang="en-US" sz="1400" dirty="0"/>
              <a:t> din </a:t>
            </a:r>
            <a:r>
              <a:rPr lang="en-US" sz="1400" dirty="0" err="1"/>
              <a:t>unitatea</a:t>
            </a:r>
            <a:r>
              <a:rPr lang="en-US" sz="1400" dirty="0"/>
              <a:t> de </a:t>
            </a:r>
            <a:r>
              <a:rPr lang="en-US" sz="1400" dirty="0" err="1"/>
              <a:t>învățământ</a:t>
            </a:r>
            <a:r>
              <a:rPr lang="en-US" sz="1400" dirty="0"/>
              <a:t> </a:t>
            </a:r>
            <a:r>
              <a:rPr lang="en-US" sz="1400" dirty="0" err="1"/>
              <a:t>preuniversitar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care </a:t>
            </a:r>
            <a:r>
              <a:rPr lang="en-US" sz="1400" dirty="0" err="1"/>
              <a:t>acesta</a:t>
            </a:r>
            <a:r>
              <a:rPr lang="en-US" sz="1400" dirty="0"/>
              <a:t> a </a:t>
            </a:r>
            <a:r>
              <a:rPr lang="en-US" sz="1400" dirty="0" err="1"/>
              <a:t>fost</a:t>
            </a:r>
            <a:r>
              <a:rPr lang="en-US" sz="1400" dirty="0"/>
              <a:t> </a:t>
            </a:r>
            <a:r>
              <a:rPr lang="en-US" sz="1400" dirty="0" err="1"/>
              <a:t>înscris</a:t>
            </a:r>
            <a:r>
              <a:rPr lang="en-US" sz="1400" dirty="0"/>
              <a:t>, </a:t>
            </a:r>
            <a:r>
              <a:rPr lang="en-US" sz="1400" dirty="0" err="1"/>
              <a:t>până</a:t>
            </a:r>
            <a:r>
              <a:rPr lang="en-US" sz="1400" dirty="0"/>
              <a:t> la </a:t>
            </a:r>
            <a:r>
              <a:rPr lang="en-US" sz="1400" dirty="0" err="1"/>
              <a:t>sfârșitul</a:t>
            </a:r>
            <a:r>
              <a:rPr lang="en-US" sz="1400" dirty="0"/>
              <a:t> </a:t>
            </a:r>
            <a:r>
              <a:rPr lang="en-US" sz="1400" dirty="0" err="1"/>
              <a:t>anului</a:t>
            </a:r>
            <a:r>
              <a:rPr lang="en-US" sz="1400" dirty="0"/>
              <a:t> </a:t>
            </a:r>
            <a:r>
              <a:rPr lang="en-US" sz="1400" dirty="0" err="1"/>
              <a:t>școlar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curs, </a:t>
            </a:r>
            <a:r>
              <a:rPr lang="en-US" sz="1400" dirty="0" err="1"/>
              <a:t>sau</a:t>
            </a:r>
            <a:r>
              <a:rPr lang="en-US" sz="1400" dirty="0"/>
              <a:t> </a:t>
            </a:r>
            <a:r>
              <a:rPr lang="en-US" sz="1400" dirty="0" err="1"/>
              <a:t>eliminarea</a:t>
            </a:r>
            <a:r>
              <a:rPr lang="en-US" sz="1400" dirty="0"/>
              <a:t> </a:t>
            </a:r>
            <a:r>
              <a:rPr lang="en-US" sz="1400" dirty="0" err="1"/>
              <a:t>definitivă</a:t>
            </a:r>
            <a:r>
              <a:rPr lang="en-US" sz="1400" dirty="0"/>
              <a:t>,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cazul</a:t>
            </a:r>
            <a:r>
              <a:rPr lang="en-US" sz="1400" dirty="0"/>
              <a:t> </a:t>
            </a:r>
            <a:r>
              <a:rPr lang="en-US" sz="1400" dirty="0" err="1"/>
              <a:t>exmatriculării</a:t>
            </a:r>
            <a:r>
              <a:rPr lang="en-US" sz="1400" dirty="0"/>
              <a:t> </a:t>
            </a:r>
            <a:r>
              <a:rPr lang="en-US" sz="1400" dirty="0" err="1"/>
              <a:t>fără</a:t>
            </a:r>
            <a:r>
              <a:rPr lang="en-US" sz="1400" dirty="0"/>
              <a:t> </a:t>
            </a:r>
            <a:r>
              <a:rPr lang="en-US" sz="1400" dirty="0" err="1"/>
              <a:t>drept</a:t>
            </a:r>
            <a:r>
              <a:rPr lang="en-US" sz="1400" dirty="0"/>
              <a:t> de </a:t>
            </a:r>
            <a:r>
              <a:rPr lang="en-US" sz="1400" dirty="0" err="1"/>
              <a:t>reînscriere</a:t>
            </a:r>
            <a:r>
              <a:rPr lang="en-US" sz="1400" dirty="0"/>
              <a:t>. </a:t>
            </a:r>
            <a:endParaRPr lang="ro-RO" sz="1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(</a:t>
            </a:r>
            <a:r>
              <a:rPr lang="en-US" sz="1400" dirty="0"/>
              <a:t>2) </a:t>
            </a:r>
            <a:r>
              <a:rPr lang="en-US" sz="1400" dirty="0" err="1"/>
              <a:t>Exmatricularea</a:t>
            </a:r>
            <a:r>
              <a:rPr lang="en-US" sz="1400" dirty="0"/>
              <a:t> </a:t>
            </a:r>
            <a:r>
              <a:rPr lang="en-US" sz="1400" dirty="0" err="1"/>
              <a:t>poate</a:t>
            </a:r>
            <a:r>
              <a:rPr lang="en-US" sz="1400" dirty="0"/>
              <a:t> fi: </a:t>
            </a:r>
            <a:endParaRPr lang="ro-RO" sz="1400" dirty="0" smtClean="0"/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AutoNum type="alphaLcParenR"/>
            </a:pPr>
            <a:r>
              <a:rPr lang="en-US" sz="1400" dirty="0" err="1" smtClean="0"/>
              <a:t>exmatriculare</a:t>
            </a:r>
            <a:r>
              <a:rPr lang="en-US" sz="1400" dirty="0" smtClean="0"/>
              <a:t> </a:t>
            </a:r>
            <a:r>
              <a:rPr lang="en-US" sz="1400" dirty="0"/>
              <a:t>cu </a:t>
            </a:r>
            <a:r>
              <a:rPr lang="en-US" sz="1400" dirty="0" err="1"/>
              <a:t>drept</a:t>
            </a:r>
            <a:r>
              <a:rPr lang="en-US" sz="1400" dirty="0"/>
              <a:t> de </a:t>
            </a:r>
            <a:r>
              <a:rPr lang="en-US" sz="1400" dirty="0" err="1"/>
              <a:t>reînscriere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anul</a:t>
            </a:r>
            <a:r>
              <a:rPr lang="en-US" sz="1400" dirty="0"/>
              <a:t> </a:t>
            </a:r>
            <a:r>
              <a:rPr lang="en-US" sz="1400" dirty="0" err="1"/>
              <a:t>școlar</a:t>
            </a:r>
            <a:r>
              <a:rPr lang="en-US" sz="1400" dirty="0"/>
              <a:t> </a:t>
            </a:r>
            <a:r>
              <a:rPr lang="en-US" sz="1400" dirty="0" err="1"/>
              <a:t>următor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aceeași</a:t>
            </a:r>
            <a:r>
              <a:rPr lang="en-US" sz="1400" dirty="0"/>
              <a:t> </a:t>
            </a:r>
            <a:r>
              <a:rPr lang="en-US" sz="1400" dirty="0" err="1"/>
              <a:t>unitate</a:t>
            </a:r>
            <a:r>
              <a:rPr lang="en-US" sz="1400" dirty="0"/>
              <a:t> de </a:t>
            </a:r>
            <a:r>
              <a:rPr lang="en-US" sz="1400" dirty="0" err="1"/>
              <a:t>învățământ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același</a:t>
            </a:r>
            <a:r>
              <a:rPr lang="en-US" sz="1400" dirty="0"/>
              <a:t> an de </a:t>
            </a:r>
            <a:r>
              <a:rPr lang="en-US" sz="1400" dirty="0" err="1"/>
              <a:t>studiu</a:t>
            </a:r>
            <a:r>
              <a:rPr lang="en-US" sz="1400" dirty="0"/>
              <a:t>; </a:t>
            </a:r>
            <a:endParaRPr lang="ro-RO" sz="1400" dirty="0" smtClean="0"/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AutoNum type="alphaLcParenR"/>
            </a:pPr>
            <a:r>
              <a:rPr lang="en-US" sz="1400" dirty="0" err="1" smtClean="0"/>
              <a:t>exmatriculare</a:t>
            </a:r>
            <a:r>
              <a:rPr lang="en-US" sz="1400" dirty="0" smtClean="0"/>
              <a:t> </a:t>
            </a:r>
            <a:r>
              <a:rPr lang="en-US" sz="1400" dirty="0"/>
              <a:t>cu </a:t>
            </a:r>
            <a:r>
              <a:rPr lang="en-US" sz="1400" dirty="0" err="1"/>
              <a:t>drept</a:t>
            </a:r>
            <a:r>
              <a:rPr lang="en-US" sz="1400" dirty="0"/>
              <a:t> de </a:t>
            </a:r>
            <a:r>
              <a:rPr lang="en-US" sz="1400" dirty="0" err="1"/>
              <a:t>reînscriere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altă</a:t>
            </a:r>
            <a:r>
              <a:rPr lang="en-US" sz="1400" dirty="0"/>
              <a:t> </a:t>
            </a:r>
            <a:r>
              <a:rPr lang="en-US" sz="1400" dirty="0" err="1"/>
              <a:t>unitate</a:t>
            </a:r>
            <a:r>
              <a:rPr lang="en-US" sz="1400" dirty="0"/>
              <a:t> de </a:t>
            </a:r>
            <a:r>
              <a:rPr lang="en-US" sz="1400" dirty="0" err="1"/>
              <a:t>învățământ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anul</a:t>
            </a:r>
            <a:r>
              <a:rPr lang="en-US" sz="1400" dirty="0"/>
              <a:t> </a:t>
            </a:r>
            <a:r>
              <a:rPr lang="en-US" sz="1400" dirty="0" err="1"/>
              <a:t>școlar</a:t>
            </a:r>
            <a:r>
              <a:rPr lang="en-US" sz="1400" dirty="0"/>
              <a:t> </a:t>
            </a:r>
            <a:r>
              <a:rPr lang="en-US" sz="1400" dirty="0" err="1"/>
              <a:t>următor</a:t>
            </a:r>
            <a:r>
              <a:rPr lang="en-US" sz="1400" dirty="0"/>
              <a:t>; </a:t>
            </a:r>
            <a:endParaRPr lang="ro-RO" sz="1400" dirty="0" smtClean="0"/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AutoNum type="alphaLcParenR"/>
            </a:pPr>
            <a:r>
              <a:rPr lang="en-US" sz="1400" dirty="0" err="1" smtClean="0"/>
              <a:t>exmatriculare</a:t>
            </a:r>
            <a:r>
              <a:rPr lang="en-US" sz="1400" dirty="0" smtClean="0"/>
              <a:t> </a:t>
            </a:r>
            <a:r>
              <a:rPr lang="en-US" sz="1400" dirty="0" err="1"/>
              <a:t>fără</a:t>
            </a:r>
            <a:r>
              <a:rPr lang="en-US" sz="1400" dirty="0"/>
              <a:t> </a:t>
            </a:r>
            <a:r>
              <a:rPr lang="en-US" sz="1400" dirty="0" err="1"/>
              <a:t>drept</a:t>
            </a:r>
            <a:r>
              <a:rPr lang="en-US" sz="1400" dirty="0"/>
              <a:t> de </a:t>
            </a:r>
            <a:r>
              <a:rPr lang="en-US" sz="1400" dirty="0" err="1"/>
              <a:t>reînscriere</a:t>
            </a:r>
            <a:r>
              <a:rPr lang="en-US" sz="1400" dirty="0"/>
              <a:t>, </a:t>
            </a:r>
            <a:r>
              <a:rPr lang="en-US" sz="1400" dirty="0" err="1"/>
              <a:t>pentru</a:t>
            </a:r>
            <a:r>
              <a:rPr lang="en-US" sz="1400" dirty="0"/>
              <a:t> </a:t>
            </a:r>
            <a:r>
              <a:rPr lang="en-US" sz="1400" dirty="0" err="1"/>
              <a:t>elevii</a:t>
            </a:r>
            <a:r>
              <a:rPr lang="en-US" sz="1400" dirty="0"/>
              <a:t> din </a:t>
            </a:r>
            <a:r>
              <a:rPr lang="en-US" sz="1400" dirty="0" err="1"/>
              <a:t>învățământul</a:t>
            </a:r>
            <a:r>
              <a:rPr lang="en-US" sz="1400" dirty="0"/>
              <a:t> </a:t>
            </a:r>
            <a:r>
              <a:rPr lang="en-US" sz="1400" dirty="0" err="1"/>
              <a:t>postliceal</a:t>
            </a:r>
            <a:r>
              <a:rPr lang="en-US" sz="1400" dirty="0" smtClean="0"/>
              <a:t>.</a:t>
            </a:r>
            <a:endParaRPr lang="ro-RO" sz="1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2883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diamond grid presentation (widescreen).potx" id="{B2221865-AD13-4DF0-B68E-BF08E8CC5659}" vid="{BAA0C488-98B6-4F47-8E1C-5C7CD9605F73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252</TotalTime>
  <Words>3722</Words>
  <Application>Microsoft Office PowerPoint</Application>
  <PresentationFormat>Widescreen</PresentationFormat>
  <Paragraphs>119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Arial</vt:lpstr>
      <vt:lpstr>Diamond Grid 16x9</vt:lpstr>
      <vt:lpstr>STATUTUL ELEVULUI</vt:lpstr>
      <vt:lpstr>Drepturile elevilor</vt:lpstr>
      <vt:lpstr>Indatoririle elevilor</vt:lpstr>
      <vt:lpstr>Interdicții</vt:lpstr>
      <vt:lpstr>Sancționarea elevilor</vt:lpstr>
      <vt:lpstr>Procedura de aplicare a sancțiunilor- art 17-28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Procedura de sancționare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STATUTUL ELEVULUI</dc:title>
  <dc:creator>Utilizator</dc:creator>
  <cp:lastModifiedBy>Utilizator</cp:lastModifiedBy>
  <cp:revision>50</cp:revision>
  <dcterms:created xsi:type="dcterms:W3CDTF">2024-08-26T09:00:14Z</dcterms:created>
  <dcterms:modified xsi:type="dcterms:W3CDTF">2024-08-30T06:13:49Z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